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28"/>
  </p:notesMasterIdLst>
  <p:handoutMasterIdLst>
    <p:handoutMasterId r:id="rId29"/>
  </p:handoutMasterIdLst>
  <p:sldIdLst>
    <p:sldId id="318" r:id="rId2"/>
    <p:sldId id="310" r:id="rId3"/>
    <p:sldId id="451" r:id="rId4"/>
    <p:sldId id="442" r:id="rId5"/>
    <p:sldId id="437" r:id="rId6"/>
    <p:sldId id="438" r:id="rId7"/>
    <p:sldId id="455" r:id="rId8"/>
    <p:sldId id="452" r:id="rId9"/>
    <p:sldId id="359" r:id="rId10"/>
    <p:sldId id="456" r:id="rId11"/>
    <p:sldId id="460" r:id="rId12"/>
    <p:sldId id="462" r:id="rId13"/>
    <p:sldId id="457" r:id="rId14"/>
    <p:sldId id="458" r:id="rId15"/>
    <p:sldId id="459" r:id="rId16"/>
    <p:sldId id="453" r:id="rId17"/>
    <p:sldId id="469" r:id="rId18"/>
    <p:sldId id="470" r:id="rId19"/>
    <p:sldId id="454" r:id="rId20"/>
    <p:sldId id="466" r:id="rId21"/>
    <p:sldId id="471" r:id="rId22"/>
    <p:sldId id="472" r:id="rId23"/>
    <p:sldId id="473" r:id="rId24"/>
    <p:sldId id="474" r:id="rId25"/>
    <p:sldId id="475" r:id="rId26"/>
    <p:sldId id="316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 Types" id="{32FB2BEB-3125-A740-9BAC-0B48254924AF}">
          <p14:sldIdLst>
            <p14:sldId id="318"/>
            <p14:sldId id="310"/>
            <p14:sldId id="451"/>
            <p14:sldId id="442"/>
            <p14:sldId id="437"/>
            <p14:sldId id="438"/>
            <p14:sldId id="455"/>
            <p14:sldId id="452"/>
            <p14:sldId id="359"/>
            <p14:sldId id="456"/>
            <p14:sldId id="460"/>
            <p14:sldId id="462"/>
            <p14:sldId id="457"/>
            <p14:sldId id="458"/>
            <p14:sldId id="459"/>
            <p14:sldId id="453"/>
            <p14:sldId id="469"/>
            <p14:sldId id="470"/>
            <p14:sldId id="454"/>
            <p14:sldId id="466"/>
            <p14:sldId id="471"/>
            <p14:sldId id="472"/>
            <p14:sldId id="473"/>
            <p14:sldId id="474"/>
            <p14:sldId id="475"/>
            <p14:sldId id="31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031">
          <p15:clr>
            <a:srgbClr val="A4A3A4"/>
          </p15:clr>
        </p15:guide>
        <p15:guide id="2" orient="horz" pos="708">
          <p15:clr>
            <a:srgbClr val="A4A3A4"/>
          </p15:clr>
        </p15:guide>
        <p15:guide id="3" orient="horz" pos="207">
          <p15:clr>
            <a:srgbClr val="A4A3A4"/>
          </p15:clr>
        </p15:guide>
        <p15:guide id="4" pos="287">
          <p15:clr>
            <a:srgbClr val="A4A3A4"/>
          </p15:clr>
        </p15:guide>
        <p15:guide id="5" pos="5474">
          <p15:clr>
            <a:srgbClr val="A4A3A4"/>
          </p15:clr>
        </p15:guide>
        <p15:guide id="6" pos="2880">
          <p15:clr>
            <a:srgbClr val="A4A3A4"/>
          </p15:clr>
        </p15:guide>
        <p15:guide id="7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651"/>
    <a:srgbClr val="D9D9D9"/>
    <a:srgbClr val="1C3750"/>
    <a:srgbClr val="2F8394"/>
    <a:srgbClr val="E9F9FF"/>
    <a:srgbClr val="C7DBEC"/>
    <a:srgbClr val="192F4B"/>
    <a:srgbClr val="307094"/>
    <a:srgbClr val="33769A"/>
    <a:srgbClr val="304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3" autoAdjust="0"/>
    <p:restoredTop sz="92308" autoAdjust="0"/>
  </p:normalViewPr>
  <p:slideViewPr>
    <p:cSldViewPr snapToGrid="0" snapToObjects="1" showGuides="1">
      <p:cViewPr>
        <p:scale>
          <a:sx n="148" d="100"/>
          <a:sy n="148" d="100"/>
        </p:scale>
        <p:origin x="-198" y="-54"/>
      </p:cViewPr>
      <p:guideLst>
        <p:guide orient="horz" pos="3031"/>
        <p:guide orient="horz" pos="708"/>
        <p:guide orient="horz" pos="207"/>
        <p:guide pos="287"/>
        <p:guide pos="5474"/>
        <p:guide pos="2880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 Narrow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4BAF5-3B37-654E-A74F-521371AC9504}" type="datetimeFigureOut">
              <a:rPr lang="en-US" smtClean="0">
                <a:latin typeface="Arial Narrow"/>
              </a:rPr>
              <a:t>6/30/2016</a:t>
            </a:fld>
            <a:endParaRPr lang="en-US" dirty="0">
              <a:latin typeface="Arial Narro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 Narro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21201-581C-3049-9BA8-DDF27C7A8A0A}" type="slidenum">
              <a:rPr lang="en-US" smtClean="0">
                <a:latin typeface="Arial Narrow"/>
              </a:rPr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59954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Narrow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Narrow"/>
              </a:defRPr>
            </a:lvl1pPr>
          </a:lstStyle>
          <a:p>
            <a:fld id="{F2487051-C2FA-694B-8817-08E3CE5FEDD7}" type="datetimeFigureOut">
              <a:rPr lang="en-US" smtClean="0"/>
              <a:pPr/>
              <a:t>6/30/2016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Narrow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Narrow"/>
              </a:defRPr>
            </a:lvl1pPr>
          </a:lstStyle>
          <a:p>
            <a:fld id="{31C12B0C-0C07-E641-8F34-10A0521EE1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2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 Narrow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 Narrow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 Narrow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 Narrow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 Narrow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+mj-lt"/>
              <a:buNone/>
            </a:pPr>
            <a:endParaRPr lang="hr-HR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8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35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98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45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03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77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83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88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09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41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3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299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29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99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38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010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153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35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4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B3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1893659" y="1520338"/>
            <a:ext cx="5350893" cy="959193"/>
            <a:chOff x="2257013" y="1682350"/>
            <a:chExt cx="4447108" cy="797182"/>
          </a:xfrm>
        </p:grpSpPr>
        <p:pic>
          <p:nvPicPr>
            <p:cNvPr id="11" name="Picture 10" descr="Banner-02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899123" y="1682350"/>
              <a:ext cx="804998" cy="797182"/>
            </a:xfrm>
            <a:prstGeom prst="rect">
              <a:avLst/>
            </a:prstGeom>
          </p:spPr>
        </p:pic>
        <p:pic>
          <p:nvPicPr>
            <p:cNvPr id="12" name="Picture 11" descr="Banner-03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257013" y="1682350"/>
              <a:ext cx="804998" cy="79718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660952" y="1741929"/>
              <a:ext cx="3640667" cy="487600"/>
            </a:xfrm>
            <a:prstGeom prst="rect">
              <a:avLst/>
            </a:prstGeom>
            <a:solidFill>
              <a:srgbClr val="9C2A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</a:endParaRPr>
            </a:p>
          </p:txBody>
        </p:sp>
      </p:grpSp>
      <p:pic>
        <p:nvPicPr>
          <p:cNvPr id="15" name="Picture 14" descr="Gears-05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65" y="265172"/>
            <a:ext cx="1120670" cy="1258834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4572001" y="0"/>
            <a:ext cx="0" cy="422413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39623" y="1592263"/>
            <a:ext cx="4100512" cy="585787"/>
          </a:xfrm>
        </p:spPr>
        <p:txBody>
          <a:bodyPr>
            <a:normAutofit/>
          </a:bodyPr>
          <a:lstStyle>
            <a:lvl1pPr marL="0" indent="0" algn="ctr">
              <a:buNone/>
              <a:defRPr sz="3000" spc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Add a Powerful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020055" y="2334694"/>
            <a:ext cx="5116513" cy="1112460"/>
          </a:xfrm>
        </p:spPr>
        <p:txBody>
          <a:bodyPr>
            <a:noAutofit/>
          </a:bodyPr>
          <a:lstStyle>
            <a:lvl1pPr marL="0" indent="0" algn="ctr">
              <a:buNone/>
              <a:defRPr sz="6600" b="0" i="0" baseline="0">
                <a:solidFill>
                  <a:srgbClr val="FFFFFF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01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1B3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H="1">
            <a:off x="1644952" y="1660257"/>
            <a:ext cx="5829905" cy="2419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>
            <a:off x="1644952" y="2815765"/>
            <a:ext cx="5829905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64609" y="1639515"/>
            <a:ext cx="6154738" cy="1131887"/>
          </a:xfrm>
        </p:spPr>
        <p:txBody>
          <a:bodyPr anchor="ctr">
            <a:noAutofit/>
          </a:bodyPr>
          <a:lstStyle>
            <a:lvl1pPr marL="0" indent="0" algn="ctr">
              <a:buNone/>
              <a:defRPr sz="8000" strike="noStrike" baseline="0">
                <a:solidFill>
                  <a:srgbClr val="FFFFFF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59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95625"/>
            <a:ext cx="8229600" cy="857250"/>
          </a:xfrm>
        </p:spPr>
        <p:txBody>
          <a:bodyPr/>
          <a:lstStyle>
            <a:lvl1pPr>
              <a:defRPr b="0"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3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duction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5158633" y="3284907"/>
            <a:ext cx="3378215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58633" y="3527145"/>
            <a:ext cx="3478213" cy="122415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/>
              <a:buNone/>
              <a:tabLst/>
              <a:defRPr sz="2400" baseline="0">
                <a:solidFill>
                  <a:srgbClr val="192F4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Add a little bit more about yourself here.</a:t>
            </a:r>
          </a:p>
          <a:p>
            <a:pPr lv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124450" y="1616075"/>
            <a:ext cx="3478213" cy="1550988"/>
          </a:xfrm>
        </p:spPr>
        <p:txBody>
          <a:bodyPr>
            <a:normAutofit/>
          </a:bodyPr>
          <a:lstStyle>
            <a:lvl1pPr marL="0" indent="0">
              <a:buNone/>
              <a:defRPr sz="2500" baseline="0">
                <a:solidFill>
                  <a:srgbClr val="1B365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1B3651"/>
                </a:solidFill>
                <a:latin typeface="Arial"/>
                <a:cs typeface="Arial"/>
              </a:rPr>
              <a:t>Your Name             Your Company       Your Twitter Handle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158633" y="3284907"/>
            <a:ext cx="3378215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158633" y="3284907"/>
            <a:ext cx="3378215" cy="0"/>
          </a:xfrm>
          <a:prstGeom prst="line">
            <a:avLst/>
          </a:prstGeom>
          <a:ln>
            <a:solidFill>
              <a:srgbClr val="76201E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5123691" y="856909"/>
            <a:ext cx="3478213" cy="51444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 i="0" baseline="0">
                <a:solidFill>
                  <a:srgbClr val="1B3651"/>
                </a:solidFill>
                <a:latin typeface="Cambria"/>
                <a:cs typeface="Cambri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Hello!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4582"/>
            <a:ext cx="4419600" cy="51435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the photo icon below to add your own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93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 flipV="1">
            <a:off x="1186031" y="1566034"/>
            <a:ext cx="11980" cy="3606438"/>
          </a:xfrm>
          <a:prstGeom prst="line">
            <a:avLst/>
          </a:prstGeom>
          <a:ln w="23495" cap="flat">
            <a:solidFill>
              <a:srgbClr val="2F8394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750485" y="1566034"/>
            <a:ext cx="671896" cy="675145"/>
            <a:chOff x="340088" y="1394937"/>
            <a:chExt cx="671896" cy="911261"/>
          </a:xfrm>
        </p:grpSpPr>
        <p:sp>
          <p:nvSpPr>
            <p:cNvPr id="22" name="Right Triangle 21"/>
            <p:cNvSpPr/>
            <p:nvPr/>
          </p:nvSpPr>
          <p:spPr>
            <a:xfrm rot="10800000">
              <a:off x="340088" y="1967531"/>
              <a:ext cx="447525" cy="338667"/>
            </a:xfrm>
            <a:prstGeom prst="rtTriangle">
              <a:avLst/>
            </a:prstGeom>
            <a:solidFill>
              <a:srgbClr val="76201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0089" y="1394937"/>
              <a:ext cx="671895" cy="572594"/>
            </a:xfrm>
            <a:prstGeom prst="rect">
              <a:avLst/>
            </a:prstGeom>
            <a:solidFill>
              <a:srgbClr val="9C2A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</a:endParaRPr>
            </a:p>
          </p:txBody>
        </p:sp>
      </p:grpSp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646113" y="420224"/>
            <a:ext cx="5778593" cy="565894"/>
          </a:xfrm>
        </p:spPr>
        <p:txBody>
          <a:bodyPr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ADD AN AGENDA HERE…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9899" y="1506270"/>
            <a:ext cx="6937375" cy="3386137"/>
          </a:xfrm>
        </p:spPr>
        <p:txBody>
          <a:bodyPr>
            <a:normAutofit/>
          </a:bodyPr>
          <a:lstStyle>
            <a:lvl1pPr marL="514350" indent="-514350">
              <a:buClr>
                <a:schemeClr val="bg1"/>
              </a:buClr>
              <a:buFont typeface="Wingdings" charset="2"/>
              <a:buAutoNum type="arabicPlain"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Add Section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9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ark">
    <p:bg>
      <p:bgPr>
        <a:solidFill>
          <a:srgbClr val="1B3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 userDrawn="1"/>
        </p:nvSpPr>
        <p:spPr>
          <a:xfrm rot="10800000">
            <a:off x="1475617" y="1681234"/>
            <a:ext cx="447525" cy="338667"/>
          </a:xfrm>
          <a:prstGeom prst="rtTriangle">
            <a:avLst/>
          </a:prstGeom>
          <a:solidFill>
            <a:srgbClr val="762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/>
              <a:buNone/>
            </a:pPr>
            <a:endParaRPr lang="en-US" dirty="0">
              <a:latin typeface="Arial Narrow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23142" y="1427236"/>
            <a:ext cx="5200952" cy="1947331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/>
              <a:buNone/>
            </a:pPr>
            <a:endParaRPr lang="en-US" dirty="0"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75618" y="1108640"/>
            <a:ext cx="2044096" cy="572594"/>
          </a:xfrm>
          <a:prstGeom prst="rect">
            <a:avLst/>
          </a:prstGeom>
          <a:solidFill>
            <a:srgbClr val="9C2A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/>
              <a:buNone/>
            </a:pPr>
            <a:endParaRPr lang="en-US" dirty="0">
              <a:latin typeface="Arial Narrow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64856" y="1269998"/>
            <a:ext cx="5454954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24190" y="3543902"/>
            <a:ext cx="7148284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198071" y="1759693"/>
            <a:ext cx="4713288" cy="1395412"/>
          </a:xfrm>
        </p:spPr>
        <p:txBody>
          <a:bodyPr>
            <a:normAutofit/>
          </a:bodyPr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SECTION HEADER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476375" y="1158901"/>
            <a:ext cx="2043339" cy="454745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PART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04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bg>
      <p:bgPr>
        <a:solidFill>
          <a:srgbClr val="1B3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691057" y="603665"/>
            <a:ext cx="0" cy="338666"/>
          </a:xfrm>
          <a:prstGeom prst="line">
            <a:avLst/>
          </a:prstGeom>
          <a:ln w="38100">
            <a:solidFill>
              <a:srgbClr val="2F83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678962" y="603665"/>
            <a:ext cx="326572" cy="0"/>
          </a:xfrm>
          <a:prstGeom prst="line">
            <a:avLst/>
          </a:prstGeom>
          <a:ln w="38100">
            <a:solidFill>
              <a:srgbClr val="2F83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V="1">
            <a:off x="8415143" y="4222771"/>
            <a:ext cx="0" cy="338666"/>
          </a:xfrm>
          <a:prstGeom prst="line">
            <a:avLst/>
          </a:prstGeom>
          <a:ln w="38100">
            <a:solidFill>
              <a:srgbClr val="2F83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088571" y="4561438"/>
            <a:ext cx="326572" cy="0"/>
          </a:xfrm>
          <a:prstGeom prst="line">
            <a:avLst/>
          </a:prstGeom>
          <a:ln w="38100">
            <a:solidFill>
              <a:srgbClr val="2F83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04888" y="942975"/>
            <a:ext cx="7083425" cy="3279775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FFFFFF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Add Text, an Image, or Both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36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s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/>
              <a:buNone/>
              <a:tabLst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the icon to add an image as your background. Make sure to use a high-quality photo. 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155141"/>
            <a:ext cx="9143999" cy="1003300"/>
          </a:xfrm>
          <a:solidFill>
            <a:srgbClr val="1B3651">
              <a:alpha val="80000"/>
            </a:srgbClr>
          </a:solidFill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Use an Image as a Background to Keep Things Interesting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41458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38083" y="1442177"/>
            <a:ext cx="5200952" cy="1947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 userDrawn="1"/>
        </p:nvSpPr>
        <p:spPr>
          <a:xfrm rot="10800000">
            <a:off x="1475617" y="1681234"/>
            <a:ext cx="447525" cy="338667"/>
          </a:xfrm>
          <a:prstGeom prst="rtTriangle">
            <a:avLst/>
          </a:prstGeom>
          <a:solidFill>
            <a:srgbClr val="762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/>
              <a:buNone/>
            </a:pPr>
            <a:endParaRPr lang="en-US" dirty="0"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75618" y="1108640"/>
            <a:ext cx="2044096" cy="572594"/>
          </a:xfrm>
          <a:prstGeom prst="rect">
            <a:avLst/>
          </a:prstGeom>
          <a:solidFill>
            <a:srgbClr val="9C2A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/>
              <a:buNone/>
            </a:pPr>
            <a:endParaRPr lang="en-US" dirty="0">
              <a:solidFill>
                <a:srgbClr val="1B3651"/>
              </a:solidFill>
              <a:latin typeface="Arial Narrow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64856" y="1269998"/>
            <a:ext cx="5454954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-24190" y="3543902"/>
            <a:ext cx="7148284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2198688" y="1740927"/>
            <a:ext cx="4713287" cy="1473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baseline="0">
                <a:solidFill>
                  <a:srgbClr val="1B3651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SECOND SECTION HEADER 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1519744" y="1187945"/>
            <a:ext cx="1927599" cy="388935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1B365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PART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30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tatem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358901" y="1237387"/>
            <a:ext cx="6664512" cy="2749550"/>
          </a:xfrm>
        </p:spPr>
        <p:txBody>
          <a:bodyPr>
            <a:normAutofit/>
          </a:bodyPr>
          <a:lstStyle>
            <a:lvl1pPr marL="0" indent="0">
              <a:buNone/>
              <a:defRPr sz="4400" b="0" baseline="0">
                <a:solidFill>
                  <a:srgbClr val="192F4B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Add a High-Level Impact Statement Here</a:t>
            </a:r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 rot="10800000">
            <a:off x="903599" y="1207968"/>
            <a:ext cx="447525" cy="338667"/>
          </a:xfrm>
          <a:prstGeom prst="rtTriangle">
            <a:avLst/>
          </a:prstGeom>
          <a:solidFill>
            <a:srgbClr val="762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03600" y="635374"/>
            <a:ext cx="2044096" cy="572594"/>
          </a:xfrm>
          <a:prstGeom prst="rect">
            <a:avLst/>
          </a:prstGeom>
          <a:solidFill>
            <a:srgbClr val="9C2A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70523" y="681384"/>
            <a:ext cx="1917409" cy="533367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SIDE 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5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Poi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ner-0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04" y="146929"/>
            <a:ext cx="2814452" cy="99060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2499843" y="846984"/>
            <a:ext cx="6664477" cy="32684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499843" y="397799"/>
            <a:ext cx="6664477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hart-0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1790095"/>
            <a:ext cx="2787952" cy="278795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4469" y="393047"/>
            <a:ext cx="2315883" cy="48164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Add Data Point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694930" y="383522"/>
            <a:ext cx="2960687" cy="449262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Describe Data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18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50" name="Picture 2" descr="http://www.stedopis.hr/assets/logo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745" y="4324521"/>
            <a:ext cx="1730481" cy="54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01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63" r:id="rId2"/>
    <p:sldLayoutId id="2147483791" r:id="rId3"/>
    <p:sldLayoutId id="2147483792" r:id="rId4"/>
    <p:sldLayoutId id="2147483793" r:id="rId5"/>
    <p:sldLayoutId id="2147483790" r:id="rId6"/>
    <p:sldLayoutId id="2147483786" r:id="rId7"/>
    <p:sldLayoutId id="2147483758" r:id="rId8"/>
    <p:sldLayoutId id="2147483794" r:id="rId9"/>
    <p:sldLayoutId id="2147483764" r:id="rId10"/>
    <p:sldLayoutId id="214748379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i="0" kern="0" baseline="0">
          <a:solidFill>
            <a:schemeClr val="tx1">
              <a:lumMod val="75000"/>
            </a:schemeClr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/>
        <a:buChar char="•"/>
        <a:defRPr sz="32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/>
        <a:buChar char="•"/>
        <a:defRPr sz="24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trosac.hr.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a-IN" sz="2000" dirty="0" smtClean="0"/>
              <a:t> </a:t>
            </a:r>
            <a:r>
              <a:rPr lang="en-GB" sz="24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Provjera</a:t>
            </a:r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i </a:t>
            </a:r>
            <a:r>
              <a:rPr lang="en-GB" sz="24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analiza</a:t>
            </a:r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udžbenika</a:t>
            </a:r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za</a:t>
            </a:r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učenike</a:t>
            </a:r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srednjih</a:t>
            </a:r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škola</a:t>
            </a:r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– „</a:t>
            </a:r>
            <a:r>
              <a:rPr lang="en-GB" sz="24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Moj</a:t>
            </a:r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novac</a:t>
            </a:r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GB" sz="24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moja</a:t>
            </a:r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budućnost</a:t>
            </a:r>
            <a:r>
              <a:rPr lang="en-GB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“</a:t>
            </a:r>
            <a:endParaRPr lang="hr-HR" sz="24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ta-IN" sz="2000" b="1" dirty="0"/>
          </a:p>
          <a:p>
            <a:r>
              <a:rPr lang="hr-HR" sz="2000" b="1" dirty="0" smtClean="0"/>
              <a:t>MODUL 1 – Zaštita potrošača</a:t>
            </a:r>
          </a:p>
          <a:p>
            <a:endParaRPr lang="hr-HR" sz="2000" b="1" dirty="0" smtClean="0"/>
          </a:p>
          <a:p>
            <a:r>
              <a:rPr lang="hr-HR" sz="2000" b="1" dirty="0" smtClean="0"/>
              <a:t> </a:t>
            </a:r>
            <a:r>
              <a:rPr lang="hr-HR" sz="2000" b="1" dirty="0" err="1" smtClean="0"/>
              <a:t>dr.sc</a:t>
            </a:r>
            <a:r>
              <a:rPr lang="hr-HR" sz="2000" b="1" dirty="0" smtClean="0"/>
              <a:t>. </a:t>
            </a:r>
            <a:r>
              <a:rPr lang="en-GB" sz="2000" b="1" dirty="0" smtClean="0"/>
              <a:t>Andrea </a:t>
            </a:r>
            <a:r>
              <a:rPr lang="en-GB" sz="2000" b="1" dirty="0" err="1" smtClean="0"/>
              <a:t>Razu</a:t>
            </a:r>
            <a:r>
              <a:rPr lang="hr-HR" sz="2000" b="1" dirty="0" smtClean="0"/>
              <a:t>m</a:t>
            </a:r>
            <a:endParaRPr lang="ta-IN" sz="2000" dirty="0"/>
          </a:p>
          <a:p>
            <a:endParaRPr lang="hr-HR" sz="2000" spc="300" dirty="0"/>
          </a:p>
          <a:p>
            <a:r>
              <a:rPr lang="hr-HR" sz="2000" spc="300" dirty="0" smtClean="0"/>
              <a:t>Financijsko </a:t>
            </a:r>
            <a:r>
              <a:rPr lang="hr-HR" sz="2000" spc="300" dirty="0"/>
              <a:t>obrazovanje - Provedba Programa međupredmetnih i interdisciplinarnih sadržaja Građanskog odgoja i obrazovanja za osnovne i srednje </a:t>
            </a:r>
            <a:r>
              <a:rPr lang="hr-HR" sz="2000" spc="300" dirty="0" smtClean="0"/>
              <a:t>škole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1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930134" y="838562"/>
            <a:ext cx="7556454" cy="40607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/>
              <a:t>Z</a:t>
            </a:r>
            <a:r>
              <a:rPr lang="hr-HR" sz="1800" dirty="0" smtClean="0"/>
              <a:t>aštita </a:t>
            </a:r>
            <a:r>
              <a:rPr lang="hr-HR" sz="1800" dirty="0"/>
              <a:t>potrošača se odnosi na očuvanje interesa i prava potrošača u slučajevima neetičkih postupaka poduzeća ili nesavjesnog plasmana proizvoda i usluga na tržište. </a:t>
            </a:r>
            <a:endParaRPr lang="hr-HR" sz="1800" dirty="0" smtClean="0"/>
          </a:p>
          <a:p>
            <a:r>
              <a:rPr lang="hr-HR" sz="1800" dirty="0" smtClean="0"/>
              <a:t>Najčešće </a:t>
            </a:r>
            <a:r>
              <a:rPr lang="hr-HR" sz="1800" dirty="0"/>
              <a:t>povrede na koje nailazimo na tržištu uključuju: </a:t>
            </a:r>
            <a:endParaRPr lang="hr-HR" sz="1800" dirty="0" smtClean="0"/>
          </a:p>
          <a:p>
            <a:pPr lvl="1"/>
            <a:r>
              <a:rPr lang="hr-HR" sz="1400" dirty="0" smtClean="0"/>
              <a:t>neistinito </a:t>
            </a:r>
            <a:r>
              <a:rPr lang="hr-HR" sz="1400" dirty="0"/>
              <a:t>označavanje proizvoda, </a:t>
            </a:r>
            <a:endParaRPr lang="hr-HR" sz="1400" dirty="0" smtClean="0"/>
          </a:p>
          <a:p>
            <a:pPr lvl="1"/>
            <a:r>
              <a:rPr lang="hr-HR" sz="1400" dirty="0" smtClean="0"/>
              <a:t>prodaja </a:t>
            </a:r>
            <a:r>
              <a:rPr lang="hr-HR" sz="1400" dirty="0"/>
              <a:t>odstajalih proizvoda, </a:t>
            </a:r>
            <a:endParaRPr lang="hr-HR" sz="1400" dirty="0" smtClean="0"/>
          </a:p>
          <a:p>
            <a:pPr lvl="1"/>
            <a:r>
              <a:rPr lang="hr-HR" sz="1400" dirty="0" smtClean="0"/>
              <a:t>prodaju </a:t>
            </a:r>
            <a:r>
              <a:rPr lang="hr-HR" sz="1400" dirty="0"/>
              <a:t>proizvoda koje ne odgovaraju propisanim standardima kvalitete, </a:t>
            </a:r>
            <a:endParaRPr lang="hr-HR" sz="1400" dirty="0" smtClean="0"/>
          </a:p>
          <a:p>
            <a:pPr lvl="1"/>
            <a:r>
              <a:rPr lang="hr-HR" sz="1400" dirty="0" smtClean="0"/>
              <a:t>iskazivanje </a:t>
            </a:r>
            <a:r>
              <a:rPr lang="hr-HR" sz="1400" dirty="0"/>
              <a:t>lažnih količina, </a:t>
            </a:r>
            <a:endParaRPr lang="hr-HR" sz="1400" dirty="0" smtClean="0"/>
          </a:p>
          <a:p>
            <a:pPr lvl="1"/>
            <a:r>
              <a:rPr lang="hr-HR" sz="1400" dirty="0" smtClean="0"/>
              <a:t>prodaja </a:t>
            </a:r>
            <a:r>
              <a:rPr lang="hr-HR" sz="1400" dirty="0"/>
              <a:t>krivotvorina, </a:t>
            </a:r>
            <a:endParaRPr lang="hr-HR" sz="1400" dirty="0" smtClean="0"/>
          </a:p>
          <a:p>
            <a:pPr lvl="1"/>
            <a:r>
              <a:rPr lang="hr-HR" sz="1400" dirty="0" smtClean="0"/>
              <a:t>stvaranje </a:t>
            </a:r>
            <a:r>
              <a:rPr lang="hr-HR" sz="1400" dirty="0"/>
              <a:t>lažne oskudice radi podizanja cijena i slično. </a:t>
            </a:r>
            <a:endParaRPr lang="hr-BA" sz="14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5399" y="207620"/>
            <a:ext cx="7336750" cy="52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r-HR" sz="2400" b="1" dirty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Upoznajte svoja potrošačka prava....i obveze!	</a:t>
            </a:r>
          </a:p>
        </p:txBody>
      </p:sp>
    </p:spTree>
    <p:extLst>
      <p:ext uri="{BB962C8B-B14F-4D97-AF65-F5344CB8AC3E}">
        <p14:creationId xmlns:p14="http://schemas.microsoft.com/office/powerpoint/2010/main" val="25435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930134" y="838562"/>
            <a:ext cx="7556454" cy="40607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/>
              <a:t>Zaštita potrošača u Hrvatskoj vrlo je kasno formalizirana jer je tek 2003. godine donesen prvi Zakon o zaštiti potrošača, a najnoviji je stupio na snagu 08. travnja 2014. Godine (NN 44/14, 2014). On je definirao osnovna prava potrošača koja se  tim zakonom  i štite:</a:t>
            </a:r>
            <a:endParaRPr lang="hr-BA" sz="1800" dirty="0"/>
          </a:p>
          <a:p>
            <a:endParaRPr lang="hr-BA" sz="1800" dirty="0"/>
          </a:p>
          <a:p>
            <a:pPr lvl="0" fontAlgn="base"/>
            <a:r>
              <a:rPr lang="hr-HR" sz="1800" dirty="0"/>
              <a:t>Pravo na zaštitu gospodarskih interesa potrošača</a:t>
            </a:r>
            <a:endParaRPr lang="hr-BA" sz="1800" dirty="0"/>
          </a:p>
          <a:p>
            <a:pPr lvl="0" fontAlgn="base"/>
            <a:r>
              <a:rPr lang="hr-HR" sz="1800" dirty="0"/>
              <a:t>Pravo na zaštitu od opasnosti za život, zdravlje i imovinu</a:t>
            </a:r>
            <a:endParaRPr lang="hr-BA" sz="1800" dirty="0"/>
          </a:p>
          <a:p>
            <a:pPr lvl="0" fontAlgn="base"/>
            <a:r>
              <a:rPr lang="hr-HR" sz="1800" dirty="0"/>
              <a:t>Pravo na pravnu zaštitu potrošača</a:t>
            </a:r>
            <a:endParaRPr lang="hr-BA" sz="1800" dirty="0"/>
          </a:p>
          <a:p>
            <a:pPr lvl="0" fontAlgn="base"/>
            <a:r>
              <a:rPr lang="hr-HR" sz="1800" dirty="0"/>
              <a:t>Pravo na informiranje i izobrazbu potrošača</a:t>
            </a:r>
            <a:endParaRPr lang="hr-BA" sz="1800" dirty="0"/>
          </a:p>
          <a:p>
            <a:pPr lvl="0" fontAlgn="base"/>
            <a:r>
              <a:rPr lang="hr-HR" sz="1800" dirty="0"/>
              <a:t>Pravo na udruživanje potrošača sa svrhom zašite njihovih intersa</a:t>
            </a:r>
            <a:endParaRPr lang="hr-BA" sz="1800" dirty="0"/>
          </a:p>
          <a:p>
            <a:pPr lvl="0" fontAlgn="base"/>
            <a:r>
              <a:rPr lang="hr-HR" sz="1800" dirty="0"/>
              <a:t>Pravo na predstavljanje potrošača i sudjelovanje njihovih predstavnika u radu tijela koja rješavaju pitanja od interesa za potrošače. </a:t>
            </a:r>
            <a:endParaRPr lang="hr-BA" sz="18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5399" y="207620"/>
            <a:ext cx="7336750" cy="52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r-HR" sz="2400" b="1" dirty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Upoznajte svoja potrošačka prava....i obveze!	</a:t>
            </a:r>
          </a:p>
        </p:txBody>
      </p:sp>
    </p:spTree>
    <p:extLst>
      <p:ext uri="{BB962C8B-B14F-4D97-AF65-F5344CB8AC3E}">
        <p14:creationId xmlns:p14="http://schemas.microsoft.com/office/powerpoint/2010/main" val="165274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930134" y="838562"/>
            <a:ext cx="7556454" cy="40607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800" dirty="0"/>
              <a:t>Obveze potrošača mogu se slobodno definirati u sljedećih nekoliko točaka:</a:t>
            </a:r>
            <a:endParaRPr lang="hr-BA" sz="1800" dirty="0"/>
          </a:p>
          <a:p>
            <a:pPr lvl="0"/>
            <a:r>
              <a:rPr lang="hr-HR" sz="1800" dirty="0"/>
              <a:t>Tražiti informaciju prije kupovine</a:t>
            </a:r>
            <a:endParaRPr lang="hr-BA" sz="1800" dirty="0"/>
          </a:p>
          <a:p>
            <a:pPr lvl="0"/>
            <a:r>
              <a:rPr lang="hr-HR" sz="1800" dirty="0"/>
              <a:t>Čitati i razumjeti informacije vezane uz proizvod ili uslugu</a:t>
            </a:r>
            <a:endParaRPr lang="hr-BA" sz="1800" dirty="0"/>
          </a:p>
          <a:p>
            <a:pPr lvl="0"/>
            <a:r>
              <a:rPr lang="hr-HR" sz="1800" dirty="0"/>
              <a:t>Koristit proizvod ispravno i prijaviti moguće neispravnosti ili ugroženost sigurnosti </a:t>
            </a:r>
            <a:endParaRPr lang="hr-BA" sz="1800" dirty="0"/>
          </a:p>
          <a:p>
            <a:pPr lvl="0"/>
            <a:r>
              <a:rPr lang="hr-HR" sz="1800" dirty="0"/>
              <a:t>Tražiti informacije u raznim trgovinama ne bi li vidjeli kupujemo li proizvod ili uslugu po najboljoj cijeni </a:t>
            </a:r>
            <a:endParaRPr lang="hr-BA" sz="1800" dirty="0"/>
          </a:p>
          <a:p>
            <a:pPr lvl="0"/>
            <a:r>
              <a:rPr lang="hr-HR" sz="1800" dirty="0"/>
              <a:t>Prijaviti nepoštene poslovne prakse i obmane potrošača </a:t>
            </a:r>
            <a:endParaRPr lang="hr-BA" sz="1800" dirty="0"/>
          </a:p>
          <a:p>
            <a:pPr lvl="0"/>
            <a:r>
              <a:rPr lang="hr-HR" sz="1800" dirty="0"/>
              <a:t>Komunicirati prodavaču ili proizvođaču nezadovoljstvo s proizvodom.  </a:t>
            </a:r>
            <a:endParaRPr lang="hr-BA" sz="18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5399" y="207620"/>
            <a:ext cx="7336750" cy="52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r-HR" sz="2400" b="1" dirty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Upoznajte svoja potrošačka prava....i obveze!	</a:t>
            </a:r>
          </a:p>
        </p:txBody>
      </p:sp>
    </p:spTree>
    <p:extLst>
      <p:ext uri="{BB962C8B-B14F-4D97-AF65-F5344CB8AC3E}">
        <p14:creationId xmlns:p14="http://schemas.microsoft.com/office/powerpoint/2010/main" val="42530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930134" y="838562"/>
            <a:ext cx="7556454" cy="40607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/>
              <a:t>Pisanje prigovora i žalbi jedan je od osnovnih načina korištenja naših prava potrošača i jako je bitno uvježbati vještine pisanja prigovora i žalbi! </a:t>
            </a:r>
            <a:endParaRPr lang="hr-BA" sz="1800" dirty="0"/>
          </a:p>
          <a:p>
            <a:r>
              <a:rPr lang="hr-HR" sz="1800" dirty="0"/>
              <a:t>Kod pisanja službenog prigovora u formi pisma bitno je pokriti četiri ključna elementa: </a:t>
            </a:r>
            <a:endParaRPr lang="hr-HR" sz="1800" dirty="0" smtClean="0"/>
          </a:p>
          <a:p>
            <a:pPr lvl="1"/>
            <a:r>
              <a:rPr lang="hr-HR" sz="1800" dirty="0" smtClean="0"/>
              <a:t>Jasno </a:t>
            </a:r>
            <a:r>
              <a:rPr lang="hr-HR" sz="1800" dirty="0"/>
              <a:t>definirati problem žalbe, </a:t>
            </a:r>
            <a:endParaRPr lang="hr-HR" sz="1800" dirty="0" smtClean="0"/>
          </a:p>
          <a:p>
            <a:pPr lvl="1"/>
            <a:r>
              <a:rPr lang="hr-HR" sz="1800" dirty="0" smtClean="0"/>
              <a:t>navesti </a:t>
            </a:r>
            <a:r>
              <a:rPr lang="hr-HR" sz="1800" dirty="0"/>
              <a:t>detalje kupnje i pokrijepiti ih kopijama dokaza ili računa, </a:t>
            </a:r>
            <a:endParaRPr lang="hr-HR" sz="1800" dirty="0" smtClean="0"/>
          </a:p>
          <a:p>
            <a:pPr lvl="1"/>
            <a:r>
              <a:rPr lang="hr-HR" sz="1800" dirty="0" smtClean="0"/>
              <a:t>točno </a:t>
            </a:r>
            <a:r>
              <a:rPr lang="hr-HR" sz="1800" dirty="0"/>
              <a:t>definirati ono što tražite – na koji način želite da se problem riješi u predloženom vremenskom roku te </a:t>
            </a:r>
            <a:endParaRPr lang="hr-HR" sz="1800" dirty="0" smtClean="0"/>
          </a:p>
          <a:p>
            <a:pPr lvl="1"/>
            <a:r>
              <a:rPr lang="hr-HR" sz="1800" dirty="0" smtClean="0"/>
              <a:t>definirati </a:t>
            </a:r>
            <a:r>
              <a:rPr lang="hr-HR" sz="1800" dirty="0"/>
              <a:t>aktivnosti koje ćete poduzeti ako se poduzeće ne oglasi na vašu žalbu. </a:t>
            </a:r>
            <a:endParaRPr lang="hr-BA" sz="18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5399" y="207620"/>
            <a:ext cx="7336750" cy="59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r-HR" sz="28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Kako napisati prigovor?</a:t>
            </a:r>
            <a:endParaRPr lang="hr-HR" sz="2800" b="1" dirty="0">
              <a:solidFill>
                <a:schemeClr val="tx1">
                  <a:lumMod val="75000"/>
                </a:scheme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903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930134" y="838562"/>
            <a:ext cx="7556454" cy="40607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b="1" dirty="0" smtClean="0"/>
              <a:t>Ministarstvo </a:t>
            </a:r>
            <a:r>
              <a:rPr lang="hr-HR" sz="1800" b="1" dirty="0"/>
              <a:t>gospodarstva</a:t>
            </a:r>
            <a:r>
              <a:rPr lang="hr-HR" sz="1800" dirty="0"/>
              <a:t> i to kroz portal Potrošač koji je zadužen za informiranje i praktično djelovanje i suradnju sa potrošačima. </a:t>
            </a:r>
            <a:endParaRPr lang="hr-BA" sz="1800" dirty="0"/>
          </a:p>
          <a:p>
            <a:r>
              <a:rPr lang="hr-HR" sz="1800" dirty="0" smtClean="0"/>
              <a:t>Potrošače </a:t>
            </a:r>
            <a:r>
              <a:rPr lang="hr-HR" sz="1800" dirty="0"/>
              <a:t>financijskih usluga banaka, štednih banaka i stambenih štedionica štiti </a:t>
            </a:r>
            <a:r>
              <a:rPr lang="hr-HR" sz="1800" b="1" dirty="0"/>
              <a:t>Hrvatska narodna banka</a:t>
            </a:r>
            <a:r>
              <a:rPr lang="hr-HR" sz="1800" dirty="0"/>
              <a:t> (HNB) </a:t>
            </a:r>
            <a:endParaRPr lang="hr-HR" sz="1800" dirty="0" smtClean="0"/>
          </a:p>
          <a:p>
            <a:r>
              <a:rPr lang="hr-HR" sz="1800" dirty="0"/>
              <a:t>Za informanje i educiranje  potrošača nebankarskih usluga, poput primjerice osiguranja, zadužena je Hrvatska agencija za nadzor financijskih usluga (Hanfa</a:t>
            </a:r>
            <a:r>
              <a:rPr lang="hr-HR" sz="1800" dirty="0" smtClean="0"/>
              <a:t>)</a:t>
            </a:r>
          </a:p>
          <a:p>
            <a:r>
              <a:rPr lang="hr-HR" sz="1800" dirty="0"/>
              <a:t>Imate li potrošački problem, možete se obratiti i nelvadinoj udruzi „Potrošač – Društvo za zaštitu potrošača Hrvatske“, a više istražite na </a:t>
            </a:r>
            <a:r>
              <a:rPr lang="hr-HR" sz="1800" u="sng" dirty="0">
                <a:hlinkClick r:id="rId3"/>
              </a:rPr>
              <a:t>www.potrosac.hr.</a:t>
            </a:r>
            <a:r>
              <a:rPr lang="hr-HR" sz="1800" dirty="0"/>
              <a:t> </a:t>
            </a:r>
            <a:endParaRPr lang="hr-BA" sz="1800" dirty="0"/>
          </a:p>
          <a:p>
            <a:endParaRPr lang="hr-BA" sz="18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5399" y="207620"/>
            <a:ext cx="7336750" cy="52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l-PL" sz="2400" b="1" dirty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Tko je zadužen za zaštitu potrošačkih prava?</a:t>
            </a:r>
            <a:endParaRPr lang="hr-HR" sz="2400" b="1" dirty="0">
              <a:solidFill>
                <a:schemeClr val="tx1">
                  <a:lumMod val="75000"/>
                </a:scheme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112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930134" y="838562"/>
            <a:ext cx="7556454" cy="40607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BA" sz="1800" dirty="0" smtClean="0"/>
              <a:t>Internetska trgovina, predstavlja sve veću pojavu u suvremenom svijetu. Iako donosi mnoge koristi potrošačima, prisutne su i velike opasnosti kojih treba biti izrazito svjestan. </a:t>
            </a:r>
          </a:p>
          <a:p>
            <a:endParaRPr lang="hr-BA" sz="1800" dirty="0" smtClean="0"/>
          </a:p>
          <a:p>
            <a:r>
              <a:rPr lang="hr-HR" sz="1800" dirty="0"/>
              <a:t>Povjerenje je ključ uspješne i sigurne internetske kupnje! </a:t>
            </a:r>
            <a:endParaRPr lang="hr-HR" sz="1800" dirty="0" smtClean="0"/>
          </a:p>
          <a:p>
            <a:r>
              <a:rPr lang="hr-HR" sz="1800" dirty="0" smtClean="0"/>
              <a:t>Obratite </a:t>
            </a:r>
            <a:r>
              <a:rPr lang="hr-HR" sz="1800" dirty="0"/>
              <a:t>dobro pozornost na kojoj internetskoj stranici kupujete! </a:t>
            </a:r>
            <a:endParaRPr lang="hr-HR" sz="1800" dirty="0" smtClean="0"/>
          </a:p>
          <a:p>
            <a:r>
              <a:rPr lang="hr-HR" sz="1800" dirty="0" smtClean="0"/>
              <a:t>Dobro </a:t>
            </a:r>
            <a:r>
              <a:rPr lang="hr-HR" sz="1800" dirty="0"/>
              <a:t>se raspitajte o iskustvima drugih te o reputaciji koja prati pojedinu trgovinu. </a:t>
            </a:r>
            <a:endParaRPr lang="hr-HR" sz="1800" dirty="0" smtClean="0"/>
          </a:p>
          <a:p>
            <a:endParaRPr lang="hr-BA" sz="1800" dirty="0" smtClean="0"/>
          </a:p>
          <a:p>
            <a:r>
              <a:rPr lang="hr-HR" sz="1800" dirty="0"/>
              <a:t>U velikom krugu izbjegavajte ponude koje vam djeluju «Predobro». Svaka trgovina, a pogotovo ona internetska koja nudi „sve za gotovo ništa“ novaca mora djelovati </a:t>
            </a:r>
            <a:r>
              <a:rPr lang="hr-HR" sz="1800" dirty="0" smtClean="0"/>
              <a:t>sumnjivo</a:t>
            </a:r>
            <a:endParaRPr lang="hr-BA" sz="18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5398" y="207620"/>
            <a:ext cx="8039981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r-HR" b="1" dirty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Internetska kupnja-  što sve trebate znati o tome i koja su vaša prava?	</a:t>
            </a:r>
          </a:p>
        </p:txBody>
      </p:sp>
    </p:spTree>
    <p:extLst>
      <p:ext uri="{BB962C8B-B14F-4D97-AF65-F5344CB8AC3E}">
        <p14:creationId xmlns:p14="http://schemas.microsoft.com/office/powerpoint/2010/main" val="1246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Nastavna jedinica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a-IN" dirty="0" smtClean="0"/>
              <a:t>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2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930134" y="838562"/>
            <a:ext cx="7556454" cy="40607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b="1" dirty="0"/>
              <a:t>Donošenje odluka o kupnji</a:t>
            </a:r>
            <a:r>
              <a:rPr lang="hr-HR" sz="1800" dirty="0"/>
              <a:t> odnosi se na proces prikupljanja i procesuiranja informacija, prosudbe i odabira najbolje moguće ponude. </a:t>
            </a:r>
            <a:endParaRPr lang="hr-BA" sz="1800" dirty="0"/>
          </a:p>
          <a:p>
            <a:endParaRPr lang="hr-BA" sz="18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5399" y="207620"/>
            <a:ext cx="7336750" cy="52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l-PL" sz="24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Informirano donošenje odluke o kupnji</a:t>
            </a:r>
            <a:endParaRPr lang="hr-HR" sz="2400" b="1" dirty="0">
              <a:solidFill>
                <a:schemeClr val="tx1">
                  <a:lumMod val="75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880" y="1579307"/>
            <a:ext cx="5291787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930134" y="838562"/>
            <a:ext cx="7556454" cy="40607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600" dirty="0"/>
              <a:t>Različiti ljudi donose različite potrošačke odluke, iako su možda vrlo sličnih životnih okolnosti i financijskih mogućnosti. </a:t>
            </a:r>
            <a:endParaRPr lang="hr-BA" sz="1600" dirty="0"/>
          </a:p>
          <a:p>
            <a:pPr marL="0" indent="0">
              <a:buNone/>
            </a:pPr>
            <a:endParaRPr lang="hr-BA" sz="1600" dirty="0"/>
          </a:p>
          <a:p>
            <a:r>
              <a:rPr lang="hr-HR" sz="1600" dirty="0"/>
              <a:t>Situacijski utjecaji su trenutačni čimbenici koji značajno utječu na nas u trenutku donošenja odluke zbog čega vrlo često donosimo iracionalne odluke. </a:t>
            </a:r>
            <a:endParaRPr lang="hr-BA" sz="1600" dirty="0"/>
          </a:p>
          <a:p>
            <a:r>
              <a:rPr lang="hr-HR" sz="1600" dirty="0" smtClean="0"/>
              <a:t>Osobni </a:t>
            </a:r>
            <a:r>
              <a:rPr lang="hr-HR" sz="1600" dirty="0"/>
              <a:t>čimbenici koji utječu na naše potrošačke navike i odluke proizlaze iz onog tko i što mi uistinu jesmo. </a:t>
            </a:r>
            <a:endParaRPr lang="hr-HR" sz="1600" dirty="0" smtClean="0"/>
          </a:p>
          <a:p>
            <a:endParaRPr lang="hr-HR" sz="1600" dirty="0" smtClean="0"/>
          </a:p>
          <a:p>
            <a:r>
              <a:rPr lang="hr-HR" sz="1600" dirty="0"/>
              <a:t>Iracionalno donošenja odluka o kupnji pod utjecajem emocija  dovodi do financijskih problema i to uglavnom prezaduženosti. </a:t>
            </a:r>
            <a:endParaRPr lang="hr-HR" sz="1600" dirty="0" smtClean="0"/>
          </a:p>
          <a:p>
            <a:r>
              <a:rPr lang="hr-HR" sz="1600" dirty="0" smtClean="0"/>
              <a:t>Nužno </a:t>
            </a:r>
            <a:r>
              <a:rPr lang="hr-HR" sz="1600" dirty="0"/>
              <a:t>je razvijati svijest o impulzivnoj kupovini i razvijati mehanizme samokontrole kako bismo uspješno upravljali osobnim budžetom i osigurali si zdravu financijsku budućnost. </a:t>
            </a:r>
            <a:endParaRPr lang="hr-BA" sz="1600" dirty="0"/>
          </a:p>
          <a:p>
            <a:endParaRPr lang="hr-BA" sz="16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5399" y="207620"/>
            <a:ext cx="7336750" cy="52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l-PL" sz="24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Informirano donošenje odluke o kupnji</a:t>
            </a:r>
            <a:endParaRPr lang="hr-HR" sz="2400" b="1" dirty="0">
              <a:solidFill>
                <a:schemeClr val="tx1">
                  <a:lumMod val="75000"/>
                </a:scheme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427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Nastavna jedinica 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a-IN" dirty="0" smtClean="0"/>
              <a:t>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46113" y="554693"/>
            <a:ext cx="7191161" cy="565894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latin typeface="Arial"/>
                <a:cs typeface="Arial"/>
              </a:rPr>
              <a:t>Pregled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0486" y="3767772"/>
            <a:ext cx="671896" cy="675145"/>
            <a:chOff x="340088" y="1394937"/>
            <a:chExt cx="671896" cy="911261"/>
          </a:xfrm>
        </p:grpSpPr>
        <p:sp>
          <p:nvSpPr>
            <p:cNvPr id="5" name="Right Triangle 4"/>
            <p:cNvSpPr/>
            <p:nvPr/>
          </p:nvSpPr>
          <p:spPr>
            <a:xfrm rot="10800000">
              <a:off x="340088" y="1967531"/>
              <a:ext cx="447525" cy="338667"/>
            </a:xfrm>
            <a:prstGeom prst="rtTriangle">
              <a:avLst/>
            </a:prstGeom>
            <a:solidFill>
              <a:srgbClr val="76201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0089" y="1394937"/>
              <a:ext cx="671895" cy="572594"/>
            </a:xfrm>
            <a:prstGeom prst="rect">
              <a:avLst/>
            </a:prstGeom>
            <a:solidFill>
              <a:srgbClr val="9C2A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0486" y="2297954"/>
            <a:ext cx="671896" cy="675145"/>
            <a:chOff x="340088" y="1394937"/>
            <a:chExt cx="671896" cy="911261"/>
          </a:xfrm>
        </p:grpSpPr>
        <p:sp>
          <p:nvSpPr>
            <p:cNvPr id="8" name="Right Triangle 7"/>
            <p:cNvSpPr/>
            <p:nvPr/>
          </p:nvSpPr>
          <p:spPr>
            <a:xfrm rot="10800000">
              <a:off x="340088" y="1967531"/>
              <a:ext cx="447525" cy="338667"/>
            </a:xfrm>
            <a:prstGeom prst="rtTriangle">
              <a:avLst/>
            </a:prstGeom>
            <a:solidFill>
              <a:srgbClr val="76201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0089" y="1394937"/>
              <a:ext cx="671895" cy="572594"/>
            </a:xfrm>
            <a:prstGeom prst="rect">
              <a:avLst/>
            </a:prstGeom>
            <a:solidFill>
              <a:srgbClr val="9C2A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0486" y="3047804"/>
            <a:ext cx="671896" cy="675145"/>
            <a:chOff x="340088" y="1394937"/>
            <a:chExt cx="671896" cy="911261"/>
          </a:xfrm>
        </p:grpSpPr>
        <p:sp>
          <p:nvSpPr>
            <p:cNvPr id="11" name="Right Triangle 10"/>
            <p:cNvSpPr/>
            <p:nvPr/>
          </p:nvSpPr>
          <p:spPr>
            <a:xfrm rot="10800000">
              <a:off x="340088" y="1967531"/>
              <a:ext cx="447525" cy="338667"/>
            </a:xfrm>
            <a:prstGeom prst="rtTriangle">
              <a:avLst/>
            </a:prstGeom>
            <a:solidFill>
              <a:srgbClr val="76201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0089" y="1394937"/>
              <a:ext cx="671895" cy="572594"/>
            </a:xfrm>
            <a:prstGeom prst="rect">
              <a:avLst/>
            </a:prstGeom>
            <a:solidFill>
              <a:srgbClr val="9C2A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62297" y="1341919"/>
            <a:ext cx="7926979" cy="35289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Uvod</a:t>
            </a:r>
            <a:endParaRPr lang="ta-IN" dirty="0" smtClean="0"/>
          </a:p>
          <a:p>
            <a:pPr>
              <a:lnSpc>
                <a:spcPct val="150000"/>
              </a:lnSpc>
            </a:pPr>
            <a:r>
              <a:rPr lang="hr-HR" dirty="0" smtClean="0"/>
              <a:t>Objašnjenje koncepcije nastavnih cjelina</a:t>
            </a:r>
            <a:endParaRPr lang="ta-IN" dirty="0" smtClean="0"/>
          </a:p>
          <a:p>
            <a:pPr>
              <a:lnSpc>
                <a:spcPct val="150000"/>
              </a:lnSpc>
            </a:pPr>
            <a:r>
              <a:rPr lang="hr-HR" dirty="0" smtClean="0"/>
              <a:t>Pregled 4 nastavne jedinice </a:t>
            </a:r>
            <a:endParaRPr lang="ta-IN" dirty="0" smtClean="0"/>
          </a:p>
          <a:p>
            <a:pPr>
              <a:lnSpc>
                <a:spcPct val="150000"/>
              </a:lnSpc>
            </a:pPr>
            <a:r>
              <a:rPr lang="hr-HR" dirty="0" smtClean="0"/>
              <a:t>Zaključak 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930134" y="838562"/>
            <a:ext cx="7556454" cy="40607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b="1" dirty="0"/>
              <a:t>Marketing</a:t>
            </a:r>
            <a:r>
              <a:rPr lang="hr-HR" sz="1800" dirty="0"/>
              <a:t> je proces planiranja i osmišljavanja cijena, promocije i distribucije ideja, proizvoda ili usluga za određeno tržište. Smisao marketinga je da se dogodi razmjena između potrošača i proizvođača, jer svatko od njih posjeduje određenu vrijednost. </a:t>
            </a:r>
            <a:endParaRPr lang="hr-HR" sz="1800" dirty="0" smtClean="0"/>
          </a:p>
          <a:p>
            <a:r>
              <a:rPr lang="hr-HR" sz="1800" b="1" dirty="0"/>
              <a:t>Marketinški miks</a:t>
            </a:r>
            <a:r>
              <a:rPr lang="hr-HR" sz="1800" dirty="0"/>
              <a:t> je vrlo često korišten pojam koji predstavlja jedinstvenu kombinaciju cijene, promocije, proizvoda i distribucije osmišljenih posebno za određenu grupu potrošača (što se još naziva ciljano tržište</a:t>
            </a:r>
            <a:r>
              <a:rPr lang="hr-HR" sz="1800" dirty="0" smtClean="0"/>
              <a:t>).</a:t>
            </a:r>
          </a:p>
          <a:p>
            <a:r>
              <a:rPr lang="hr-HR" sz="1800" dirty="0"/>
              <a:t>Osim marketinškog miksa, ključan je razvoj </a:t>
            </a:r>
            <a:r>
              <a:rPr lang="hr-HR" sz="1800" b="1" dirty="0"/>
              <a:t>marke</a:t>
            </a:r>
            <a:r>
              <a:rPr lang="hr-HR" sz="1800" dirty="0"/>
              <a:t> ili onoga što kolokvijalno zovemo </a:t>
            </a:r>
            <a:r>
              <a:rPr lang="hr-HR" sz="1800" b="1" dirty="0"/>
              <a:t>brand. </a:t>
            </a:r>
            <a:r>
              <a:rPr lang="hr-HR" sz="1800" dirty="0"/>
              <a:t>Marka predstavlja simbol, dizajn, pojam ili riječi koje stvaraju imidž nekog proizvoda i na taj način ga razlikuju od konkurencije. </a:t>
            </a:r>
            <a:endParaRPr lang="hr-BA" sz="18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5399" y="207620"/>
            <a:ext cx="7336750" cy="52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l-PL" sz="24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Što je to marketing, a što komunikacija? </a:t>
            </a:r>
            <a:endParaRPr lang="hr-HR" sz="2400" b="1" dirty="0">
              <a:solidFill>
                <a:schemeClr val="tx1">
                  <a:lumMod val="75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426" y="4179864"/>
            <a:ext cx="1435203" cy="96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930134" y="838562"/>
            <a:ext cx="7556454" cy="40607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600" dirty="0"/>
              <a:t>Komunikacija proizvođača proizvoda i oglasi koje plaćaju u potpunosti prožimaju naše živote.  </a:t>
            </a:r>
            <a:endParaRPr lang="hr-HR" sz="1600" dirty="0" smtClean="0"/>
          </a:p>
          <a:p>
            <a:r>
              <a:rPr lang="hr-HR" sz="1600" dirty="0" smtClean="0"/>
              <a:t>Od </a:t>
            </a:r>
            <a:r>
              <a:rPr lang="hr-HR" sz="1600" dirty="0"/>
              <a:t>oglasa na zidovima i billboardima na putu do škole i posla, u javnom prijevozu do televizije i radija koji nas prate kroz dan gotovo svaki dan izloženi smo milijunima poruka «Kupi me</a:t>
            </a:r>
            <a:r>
              <a:rPr lang="hr-HR" sz="1600" dirty="0" smtClean="0"/>
              <a:t>!».</a:t>
            </a:r>
          </a:p>
          <a:p>
            <a:endParaRPr lang="hr-HR" sz="1600" dirty="0" smtClean="0"/>
          </a:p>
          <a:p>
            <a:r>
              <a:rPr lang="hr-HR" sz="1600" b="1" dirty="0"/>
              <a:t>Marketinška komunikacija</a:t>
            </a:r>
            <a:r>
              <a:rPr lang="hr-HR" sz="1600" dirty="0"/>
              <a:t> odnosi se na razvoj i primjenu komunikacije poduzeća sa odabranim potrošačima s ciljem usmjeravanja njihovog ponašanja. </a:t>
            </a:r>
            <a:endParaRPr lang="hr-BA" sz="1600" dirty="0"/>
          </a:p>
          <a:p>
            <a:endParaRPr lang="hr-BA" sz="16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5399" y="207620"/>
            <a:ext cx="7336750" cy="52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r-HR" sz="24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Marketinška komunikacija</a:t>
            </a:r>
            <a:endParaRPr lang="hr-HR" sz="2400" b="1" dirty="0">
              <a:solidFill>
                <a:schemeClr val="tx1">
                  <a:lumMod val="75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7" name="Slika 212" descr="http://incomeschool.com/wp-content/uploads/2015/01/Time-Squar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299" y="3358497"/>
            <a:ext cx="2730380" cy="1427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4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930134" y="838562"/>
            <a:ext cx="7556454" cy="40607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600" dirty="0"/>
              <a:t>Oglašavanje predstavlja vrstu plaćene komunikacije korištenjem nekog medija vrlo često masovnog poput televizije, radija, filmova, časopisa ili plakata, a kreirana je s ciljem informiranja potrošača.  </a:t>
            </a:r>
            <a:endParaRPr lang="hr-HR" sz="1600" dirty="0" smtClean="0"/>
          </a:p>
          <a:p>
            <a:r>
              <a:rPr lang="hr-HR" sz="1600" dirty="0"/>
              <a:t>Oglasi se osmišljavaju i plaćaju ne bi li pozitivno utjecali na prodaju proizvoda ili usluge. Oglašavanje daje potrošačima informacije pomoću kojih je onda jednostavnije donijeti odluku o kupnji</a:t>
            </a:r>
            <a:r>
              <a:rPr lang="hr-HR" sz="1600" dirty="0" smtClean="0"/>
              <a:t>.</a:t>
            </a:r>
            <a:endParaRPr lang="hr-BA" sz="1600" dirty="0"/>
          </a:p>
          <a:p>
            <a:endParaRPr lang="hr-BA" sz="16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5399" y="207620"/>
            <a:ext cx="7336750" cy="52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r-HR" sz="24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Oglašavanje</a:t>
            </a:r>
            <a:endParaRPr lang="hr-HR" sz="2400" b="1" dirty="0">
              <a:solidFill>
                <a:schemeClr val="tx1">
                  <a:lumMod val="75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8" name="Slika 213" descr="http://www.mandis.hr/images/outdoo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020" y="2725574"/>
            <a:ext cx="3264494" cy="2000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3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930134" y="838562"/>
            <a:ext cx="7556454" cy="40607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600" dirty="0"/>
              <a:t>O</a:t>
            </a:r>
            <a:r>
              <a:rPr lang="hr-HR" sz="1600" dirty="0" smtClean="0"/>
              <a:t>glasi </a:t>
            </a:r>
            <a:r>
              <a:rPr lang="hr-HR" sz="1600" dirty="0"/>
              <a:t>često utječu na nas da se osjećamo nezadovoljnima i nepotpunima iako imamo sve što nam treba. </a:t>
            </a:r>
            <a:endParaRPr lang="hr-HR" sz="1600" dirty="0" smtClean="0"/>
          </a:p>
          <a:p>
            <a:r>
              <a:rPr lang="hr-HR" sz="1600" dirty="0" smtClean="0"/>
              <a:t>Proizvođači </a:t>
            </a:r>
            <a:r>
              <a:rPr lang="hr-HR" sz="1600" dirty="0"/>
              <a:t>proizvoda pokušavaju nam pokazati koliko ćemo biti zadovoljniji, popularniji, sretniji, atraktivniji, zabavniji nakon što kupimo, koristimo ili samo posjedujemo proizvod koji proizvode odnosno uslugu koju pružaju. </a:t>
            </a:r>
            <a:endParaRPr lang="hr-HR" sz="1600" dirty="0" smtClean="0"/>
          </a:p>
          <a:p>
            <a:r>
              <a:rPr lang="hr-HR" sz="1600" dirty="0"/>
              <a:t>Komunikacija kako bi bila etična mora uključivati jasne, nedvosmislene i realistične poruke. Sve informacije bi trebale biti vidljivo iskomunicirane, a ne izrazito malim slovima ili upućivati ne neki nedostupan izvor.</a:t>
            </a:r>
            <a:endParaRPr lang="hr-BA" sz="1600" dirty="0"/>
          </a:p>
          <a:p>
            <a:endParaRPr lang="hr-BA" sz="16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5399" y="207620"/>
            <a:ext cx="7336750" cy="52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r-HR" sz="24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Oglašavanje</a:t>
            </a:r>
            <a:endParaRPr lang="hr-HR" sz="2400" b="1" dirty="0">
              <a:solidFill>
                <a:schemeClr val="tx1">
                  <a:lumMod val="75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7" name="Slika 215" descr="http://www.tele2.hr/upload/showroom/TELE2_201507_BAN_11421_PONUDA_TELEFONA_958x320px3_15090315452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746" y="3307222"/>
            <a:ext cx="4392966" cy="1250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89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930134" y="838562"/>
            <a:ext cx="7556454" cy="40607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600" dirty="0" smtClean="0"/>
              <a:t>„Stara </a:t>
            </a:r>
            <a:r>
              <a:rPr lang="hr-HR" sz="1600" dirty="0"/>
              <a:t>je </a:t>
            </a:r>
            <a:r>
              <a:rPr lang="hr-HR" sz="1600" dirty="0" smtClean="0"/>
              <a:t>priča” </a:t>
            </a:r>
            <a:r>
              <a:rPr lang="hr-HR" sz="1600" dirty="0"/>
              <a:t>kako živimo u doba medija, koji pogotovo s razvojem intereneta sve više konzumiraju pojedince i količinu vremena koje oni provode gledajući TV, slušajući radio ili čitajući internetske portale. </a:t>
            </a:r>
            <a:endParaRPr lang="hr-HR" sz="1600" dirty="0" smtClean="0"/>
          </a:p>
          <a:p>
            <a:r>
              <a:rPr lang="hr-HR" sz="1600" dirty="0" smtClean="0"/>
              <a:t>Mladi </a:t>
            </a:r>
            <a:r>
              <a:rPr lang="hr-HR" sz="1600" dirty="0"/>
              <a:t>danas većinu informacija kojima barataju primaju kroz popularnu kulturu i to kroz masovne medije, a pritom ne postoji značajna svijest i razumijevanje načina na koje oni funkcioniraju. </a:t>
            </a:r>
            <a:endParaRPr lang="hr-BA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5399" y="207620"/>
            <a:ext cx="7336750" cy="52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r-HR" sz="24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Mediji</a:t>
            </a:r>
            <a:endParaRPr lang="hr-HR" sz="2400" b="1" dirty="0">
              <a:solidFill>
                <a:schemeClr val="tx1">
                  <a:lumMod val="75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15" name="Slika 24" descr="http://www.juznevesti.com/uploads/assets/2015/09/07/52784/900x0_800x600-pinoki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779" y="2659991"/>
            <a:ext cx="1951990" cy="1464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2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930134" y="838562"/>
            <a:ext cx="7556454" cy="40607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600" dirty="0"/>
              <a:t>Utjecaj marketinga na društvene vrijednosti s jedne strane je dosta neodređena kategorija, a s druge strane vrlo opasna i vidljiva</a:t>
            </a:r>
            <a:r>
              <a:rPr lang="hr-HR" sz="1600" dirty="0" smtClean="0"/>
              <a:t>.</a:t>
            </a:r>
          </a:p>
          <a:p>
            <a:r>
              <a:rPr lang="hr-HR" sz="1600" dirty="0"/>
              <a:t>Intenzivno oglašavanje i stvaranje privida potrebe kojekakvih proizvoda i usluga koji nam zapravo uopće ne trebaju predstavljaju posljedicu neetičnog korištenja marketinga u svrhe stvaranja profita poduzeća</a:t>
            </a:r>
            <a:r>
              <a:rPr lang="hr-HR" sz="1600" dirty="0" smtClean="0"/>
              <a:t>.</a:t>
            </a:r>
          </a:p>
          <a:p>
            <a:r>
              <a:rPr lang="hr-HR" sz="1600" dirty="0"/>
              <a:t>Zbog toga što smo izloženi velikom broju poruka trošimo svoj novac na stvari koje ne trebamo, i time zapravo propuštamo priliku uložiti ga u bolje stvari. </a:t>
            </a:r>
            <a:endParaRPr lang="hr-BA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5399" y="207620"/>
            <a:ext cx="7336750" cy="52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r-HR" sz="24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Biti „cool” ima svoju cijenu</a:t>
            </a:r>
            <a:endParaRPr lang="hr-HR" sz="2400" b="1" dirty="0">
              <a:solidFill>
                <a:schemeClr val="tx1">
                  <a:lumMod val="75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8" name="Picture 7" descr="https://filmefuerdieerde.org/files/fs_thestoryofstuff_0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35" y="2933451"/>
            <a:ext cx="5270500" cy="1874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79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sz="4800" dirty="0" smtClean="0"/>
              <a:t>Hvala Vam na pažnji!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06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930134" y="838562"/>
            <a:ext cx="7556454" cy="40607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400" b="1" dirty="0" err="1" smtClean="0">
                <a:cs typeface="Baskerville"/>
              </a:rPr>
              <a:t>Nastavna</a:t>
            </a:r>
            <a:r>
              <a:rPr lang="en-US" sz="1400" b="1" dirty="0" smtClean="0">
                <a:cs typeface="Baskerville"/>
              </a:rPr>
              <a:t> </a:t>
            </a:r>
            <a:r>
              <a:rPr lang="en-US" sz="1400" b="1" dirty="0" err="1" smtClean="0">
                <a:cs typeface="Baskerville"/>
              </a:rPr>
              <a:t>jedinica</a:t>
            </a:r>
            <a:r>
              <a:rPr lang="en-US" sz="1400" b="1" dirty="0" smtClean="0">
                <a:cs typeface="Baskerville"/>
              </a:rPr>
              <a:t> 1 </a:t>
            </a:r>
            <a:r>
              <a:rPr lang="en-US" sz="1400" b="1" dirty="0" err="1" smtClean="0">
                <a:cs typeface="Baskerville"/>
              </a:rPr>
              <a:t>Prvi</a:t>
            </a:r>
            <a:r>
              <a:rPr lang="en-US" sz="1400" b="1" dirty="0" smtClean="0">
                <a:cs typeface="Baskerville"/>
              </a:rPr>
              <a:t> </a:t>
            </a:r>
            <a:r>
              <a:rPr lang="en-US" sz="1400" b="1" dirty="0" err="1" smtClean="0">
                <a:cs typeface="Baskerville"/>
              </a:rPr>
              <a:t>razred</a:t>
            </a:r>
            <a:r>
              <a:rPr lang="en-US" sz="1400" b="1" dirty="0" smtClean="0">
                <a:cs typeface="Baskerville"/>
              </a:rPr>
              <a:t>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 smtClean="0">
                <a:cs typeface="Baskerville"/>
              </a:rPr>
              <a:t>1.	</a:t>
            </a:r>
            <a:r>
              <a:rPr lang="en-US" sz="1400" dirty="0" err="1" smtClean="0">
                <a:cs typeface="Baskerville"/>
              </a:rPr>
              <a:t>Što</a:t>
            </a:r>
            <a:r>
              <a:rPr lang="en-US" sz="1400" dirty="0" smtClean="0">
                <a:cs typeface="Baskerville"/>
              </a:rPr>
              <a:t> je to </a:t>
            </a:r>
            <a:r>
              <a:rPr lang="en-US" sz="1400" dirty="0" err="1" smtClean="0">
                <a:cs typeface="Baskerville"/>
              </a:rPr>
              <a:t>potrošnja</a:t>
            </a:r>
            <a:r>
              <a:rPr lang="en-US" sz="1400" dirty="0" smtClean="0">
                <a:cs typeface="Baskerville"/>
              </a:rPr>
              <a:t>, a </a:t>
            </a:r>
            <a:r>
              <a:rPr lang="en-US" sz="1400" dirty="0" err="1" smtClean="0">
                <a:cs typeface="Baskerville"/>
              </a:rPr>
              <a:t>što</a:t>
            </a:r>
            <a:r>
              <a:rPr lang="en-US" sz="1400" dirty="0" smtClean="0">
                <a:cs typeface="Baskerville"/>
              </a:rPr>
              <a:t> </a:t>
            </a:r>
            <a:r>
              <a:rPr lang="en-US" sz="1400" dirty="0" err="1" smtClean="0">
                <a:cs typeface="Baskerville"/>
              </a:rPr>
              <a:t>potrošač</a:t>
            </a:r>
            <a:r>
              <a:rPr lang="en-US" sz="1400" dirty="0" smtClean="0">
                <a:cs typeface="Baskerville"/>
              </a:rPr>
              <a:t>?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 smtClean="0">
                <a:cs typeface="Baskerville"/>
              </a:rPr>
              <a:t>1.1.	</a:t>
            </a:r>
            <a:r>
              <a:rPr lang="en-US" sz="1400" dirty="0" err="1" smtClean="0">
                <a:cs typeface="Baskerville"/>
              </a:rPr>
              <a:t>Što</a:t>
            </a:r>
            <a:r>
              <a:rPr lang="en-US" sz="1400" dirty="0" smtClean="0">
                <a:cs typeface="Baskerville"/>
              </a:rPr>
              <a:t> </a:t>
            </a:r>
            <a:r>
              <a:rPr lang="en-US" sz="1400" dirty="0" err="1" smtClean="0">
                <a:cs typeface="Baskerville"/>
              </a:rPr>
              <a:t>nam</a:t>
            </a:r>
            <a:r>
              <a:rPr lang="en-US" sz="1400" dirty="0" smtClean="0">
                <a:cs typeface="Baskerville"/>
              </a:rPr>
              <a:t> </a:t>
            </a:r>
            <a:r>
              <a:rPr lang="en-US" sz="1400" dirty="0" err="1" smtClean="0">
                <a:cs typeface="Baskerville"/>
              </a:rPr>
              <a:t>treba</a:t>
            </a:r>
            <a:r>
              <a:rPr lang="en-US" sz="1400" dirty="0" smtClean="0">
                <a:cs typeface="Baskerville"/>
              </a:rPr>
              <a:t>, a </a:t>
            </a:r>
            <a:r>
              <a:rPr lang="en-US" sz="1400" dirty="0" err="1" smtClean="0">
                <a:cs typeface="Baskerville"/>
              </a:rPr>
              <a:t>što</a:t>
            </a:r>
            <a:r>
              <a:rPr lang="en-US" sz="1400" dirty="0" smtClean="0">
                <a:cs typeface="Baskerville"/>
              </a:rPr>
              <a:t> </a:t>
            </a:r>
            <a:r>
              <a:rPr lang="en-US" sz="1400" dirty="0" err="1" smtClean="0">
                <a:cs typeface="Baskerville"/>
              </a:rPr>
              <a:t>želimo</a:t>
            </a:r>
            <a:r>
              <a:rPr lang="en-US" sz="1400" dirty="0" smtClean="0">
                <a:cs typeface="Baskerville"/>
              </a:rPr>
              <a:t>?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b="1" dirty="0" err="1" smtClean="0">
                <a:cs typeface="Baskerville"/>
              </a:rPr>
              <a:t>Nastavna</a:t>
            </a:r>
            <a:r>
              <a:rPr lang="en-US" sz="1400" b="1" dirty="0" smtClean="0">
                <a:cs typeface="Baskerville"/>
              </a:rPr>
              <a:t> </a:t>
            </a:r>
            <a:r>
              <a:rPr lang="en-US" sz="1400" b="1" dirty="0" err="1" smtClean="0">
                <a:cs typeface="Baskerville"/>
              </a:rPr>
              <a:t>jedinica</a:t>
            </a:r>
            <a:r>
              <a:rPr lang="en-US" sz="1400" b="1" dirty="0" smtClean="0">
                <a:cs typeface="Baskerville"/>
              </a:rPr>
              <a:t> 2 </a:t>
            </a:r>
            <a:r>
              <a:rPr lang="en-US" sz="1400" b="1" dirty="0" err="1" smtClean="0">
                <a:cs typeface="Baskerville"/>
              </a:rPr>
              <a:t>Drugi</a:t>
            </a:r>
            <a:r>
              <a:rPr lang="en-US" sz="1400" b="1" dirty="0" smtClean="0">
                <a:cs typeface="Baskerville"/>
              </a:rPr>
              <a:t> </a:t>
            </a:r>
            <a:r>
              <a:rPr lang="en-US" sz="1400" b="1" dirty="0" err="1" smtClean="0">
                <a:cs typeface="Baskerville"/>
              </a:rPr>
              <a:t>razred</a:t>
            </a:r>
            <a:r>
              <a:rPr lang="en-US" sz="1400" b="1" dirty="0" smtClean="0">
                <a:cs typeface="Baskerville"/>
              </a:rPr>
              <a:t>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 smtClean="0">
                <a:cs typeface="Baskerville"/>
              </a:rPr>
              <a:t>2</a:t>
            </a:r>
            <a:r>
              <a:rPr lang="en-US" sz="1400" dirty="0">
                <a:cs typeface="Baskerville"/>
              </a:rPr>
              <a:t>.	</a:t>
            </a:r>
            <a:r>
              <a:rPr lang="en-US" sz="1400" dirty="0" err="1">
                <a:cs typeface="Baskerville"/>
              </a:rPr>
              <a:t>Upoznajte</a:t>
            </a:r>
            <a:r>
              <a:rPr lang="en-US" sz="1400" dirty="0">
                <a:cs typeface="Baskerville"/>
              </a:rPr>
              <a:t> </a:t>
            </a:r>
            <a:r>
              <a:rPr lang="en-US" sz="1400" dirty="0" err="1">
                <a:cs typeface="Baskerville"/>
              </a:rPr>
              <a:t>svoja</a:t>
            </a:r>
            <a:r>
              <a:rPr lang="en-US" sz="1400" dirty="0">
                <a:cs typeface="Baskerville"/>
              </a:rPr>
              <a:t> </a:t>
            </a:r>
            <a:r>
              <a:rPr lang="en-US" sz="1400" dirty="0" err="1">
                <a:cs typeface="Baskerville"/>
              </a:rPr>
              <a:t>potrošačka</a:t>
            </a:r>
            <a:r>
              <a:rPr lang="en-US" sz="1400" dirty="0">
                <a:cs typeface="Baskerville"/>
              </a:rPr>
              <a:t> </a:t>
            </a:r>
            <a:r>
              <a:rPr lang="en-US" sz="1400" dirty="0" err="1">
                <a:cs typeface="Baskerville"/>
              </a:rPr>
              <a:t>prava</a:t>
            </a:r>
            <a:r>
              <a:rPr lang="en-US" sz="1400" dirty="0">
                <a:cs typeface="Baskerville"/>
              </a:rPr>
              <a:t>....</a:t>
            </a:r>
            <a:r>
              <a:rPr lang="en-US" sz="1400" dirty="0" err="1">
                <a:cs typeface="Baskerville"/>
              </a:rPr>
              <a:t>i</a:t>
            </a:r>
            <a:r>
              <a:rPr lang="en-US" sz="1400" dirty="0">
                <a:cs typeface="Baskerville"/>
              </a:rPr>
              <a:t> </a:t>
            </a:r>
            <a:r>
              <a:rPr lang="en-US" sz="1400" dirty="0" err="1">
                <a:cs typeface="Baskerville"/>
              </a:rPr>
              <a:t>obveze</a:t>
            </a:r>
            <a:r>
              <a:rPr lang="en-US" sz="1400" dirty="0">
                <a:cs typeface="Baskerville"/>
              </a:rPr>
              <a:t>!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cs typeface="Baskerville"/>
              </a:rPr>
              <a:t>2.1.	</a:t>
            </a:r>
            <a:r>
              <a:rPr lang="en-US" sz="1400" dirty="0" err="1">
                <a:cs typeface="Baskerville"/>
              </a:rPr>
              <a:t>Kako</a:t>
            </a:r>
            <a:r>
              <a:rPr lang="en-US" sz="1400" dirty="0">
                <a:cs typeface="Baskerville"/>
              </a:rPr>
              <a:t> </a:t>
            </a:r>
            <a:r>
              <a:rPr lang="en-US" sz="1400" dirty="0" err="1">
                <a:cs typeface="Baskerville"/>
              </a:rPr>
              <a:t>napisati</a:t>
            </a:r>
            <a:r>
              <a:rPr lang="en-US" sz="1400" dirty="0">
                <a:cs typeface="Baskerville"/>
              </a:rPr>
              <a:t> </a:t>
            </a:r>
            <a:r>
              <a:rPr lang="en-US" sz="1400" dirty="0" err="1">
                <a:cs typeface="Baskerville"/>
              </a:rPr>
              <a:t>prigovor</a:t>
            </a:r>
            <a:r>
              <a:rPr lang="en-US" sz="1400" dirty="0" smtClean="0">
                <a:cs typeface="Baskerville"/>
              </a:rPr>
              <a:t>?</a:t>
            </a:r>
            <a:endParaRPr lang="en-US" sz="1400" dirty="0">
              <a:cs typeface="Baskerville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cs typeface="Baskerville"/>
              </a:rPr>
              <a:t>2.2.	</a:t>
            </a:r>
            <a:r>
              <a:rPr lang="en-US" sz="1400" dirty="0" err="1">
                <a:cs typeface="Baskerville"/>
              </a:rPr>
              <a:t>Tko</a:t>
            </a:r>
            <a:r>
              <a:rPr lang="en-US" sz="1400" dirty="0">
                <a:cs typeface="Baskerville"/>
              </a:rPr>
              <a:t> je </a:t>
            </a:r>
            <a:r>
              <a:rPr lang="en-US" sz="1400" dirty="0" err="1">
                <a:cs typeface="Baskerville"/>
              </a:rPr>
              <a:t>zadužen</a:t>
            </a:r>
            <a:r>
              <a:rPr lang="en-US" sz="1400" dirty="0">
                <a:cs typeface="Baskerville"/>
              </a:rPr>
              <a:t> </a:t>
            </a:r>
            <a:r>
              <a:rPr lang="en-US" sz="1400" dirty="0" err="1">
                <a:cs typeface="Baskerville"/>
              </a:rPr>
              <a:t>za</a:t>
            </a:r>
            <a:r>
              <a:rPr lang="en-US" sz="1400" dirty="0">
                <a:cs typeface="Baskerville"/>
              </a:rPr>
              <a:t> </a:t>
            </a:r>
            <a:r>
              <a:rPr lang="en-US" sz="1400" dirty="0" err="1">
                <a:cs typeface="Baskerville"/>
              </a:rPr>
              <a:t>zaštitu</a:t>
            </a:r>
            <a:r>
              <a:rPr lang="en-US" sz="1400" dirty="0">
                <a:cs typeface="Baskerville"/>
              </a:rPr>
              <a:t> </a:t>
            </a:r>
            <a:r>
              <a:rPr lang="en-US" sz="1400" dirty="0" err="1">
                <a:cs typeface="Baskerville"/>
              </a:rPr>
              <a:t>potrošačkih</a:t>
            </a:r>
            <a:r>
              <a:rPr lang="en-US" sz="1400" dirty="0">
                <a:cs typeface="Baskerville"/>
              </a:rPr>
              <a:t> </a:t>
            </a:r>
            <a:r>
              <a:rPr lang="en-US" sz="1400" dirty="0" err="1">
                <a:cs typeface="Baskerville"/>
              </a:rPr>
              <a:t>prava</a:t>
            </a:r>
            <a:r>
              <a:rPr lang="en-US" sz="1400" dirty="0">
                <a:cs typeface="Baskerville"/>
              </a:rPr>
              <a:t>?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cs typeface="Baskerville"/>
              </a:rPr>
              <a:t>2.3.	</a:t>
            </a:r>
            <a:r>
              <a:rPr lang="en-US" sz="1400" dirty="0" err="1">
                <a:cs typeface="Baskerville"/>
              </a:rPr>
              <a:t>Internetska</a:t>
            </a:r>
            <a:r>
              <a:rPr lang="en-US" sz="1400" dirty="0">
                <a:cs typeface="Baskerville"/>
              </a:rPr>
              <a:t> </a:t>
            </a:r>
            <a:r>
              <a:rPr lang="en-US" sz="1400" dirty="0" err="1">
                <a:cs typeface="Baskerville"/>
              </a:rPr>
              <a:t>kupnja</a:t>
            </a:r>
            <a:r>
              <a:rPr lang="en-US" sz="1400" dirty="0">
                <a:cs typeface="Baskerville"/>
              </a:rPr>
              <a:t>-  </a:t>
            </a:r>
            <a:r>
              <a:rPr lang="en-US" sz="1400" dirty="0" err="1">
                <a:cs typeface="Baskerville"/>
              </a:rPr>
              <a:t>što</a:t>
            </a:r>
            <a:r>
              <a:rPr lang="en-US" sz="1400" dirty="0">
                <a:cs typeface="Baskerville"/>
              </a:rPr>
              <a:t> </a:t>
            </a:r>
            <a:r>
              <a:rPr lang="en-US" sz="1400" dirty="0" err="1">
                <a:cs typeface="Baskerville"/>
              </a:rPr>
              <a:t>sve</a:t>
            </a:r>
            <a:r>
              <a:rPr lang="en-US" sz="1400" dirty="0">
                <a:cs typeface="Baskerville"/>
              </a:rPr>
              <a:t> </a:t>
            </a:r>
            <a:r>
              <a:rPr lang="en-US" sz="1400" dirty="0" err="1">
                <a:cs typeface="Baskerville"/>
              </a:rPr>
              <a:t>trebate</a:t>
            </a:r>
            <a:r>
              <a:rPr lang="en-US" sz="1400" dirty="0">
                <a:cs typeface="Baskerville"/>
              </a:rPr>
              <a:t> </a:t>
            </a:r>
            <a:r>
              <a:rPr lang="en-US" sz="1400" dirty="0" err="1">
                <a:cs typeface="Baskerville"/>
              </a:rPr>
              <a:t>znati</a:t>
            </a:r>
            <a:r>
              <a:rPr lang="en-US" sz="1400" dirty="0">
                <a:cs typeface="Baskerville"/>
              </a:rPr>
              <a:t> o tome </a:t>
            </a:r>
            <a:r>
              <a:rPr lang="en-US" sz="1400" dirty="0" err="1">
                <a:cs typeface="Baskerville"/>
              </a:rPr>
              <a:t>i</a:t>
            </a:r>
            <a:r>
              <a:rPr lang="en-US" sz="1400" dirty="0">
                <a:cs typeface="Baskerville"/>
              </a:rPr>
              <a:t> </a:t>
            </a:r>
            <a:r>
              <a:rPr lang="en-US" sz="1400" dirty="0" err="1">
                <a:cs typeface="Baskerville"/>
              </a:rPr>
              <a:t>koja</a:t>
            </a:r>
            <a:r>
              <a:rPr lang="en-US" sz="1400" dirty="0">
                <a:cs typeface="Baskerville"/>
              </a:rPr>
              <a:t> </a:t>
            </a:r>
            <a:r>
              <a:rPr lang="en-US" sz="1400" dirty="0" err="1">
                <a:cs typeface="Baskerville"/>
              </a:rPr>
              <a:t>su</a:t>
            </a:r>
            <a:r>
              <a:rPr lang="en-US" sz="1400" dirty="0">
                <a:cs typeface="Baskerville"/>
              </a:rPr>
              <a:t> </a:t>
            </a:r>
            <a:r>
              <a:rPr lang="en-US" sz="1400" dirty="0" err="1">
                <a:cs typeface="Baskerville"/>
              </a:rPr>
              <a:t>vaša</a:t>
            </a:r>
            <a:r>
              <a:rPr lang="en-US" sz="1400" dirty="0">
                <a:cs typeface="Baskerville"/>
              </a:rPr>
              <a:t> </a:t>
            </a:r>
            <a:r>
              <a:rPr lang="en-US" sz="1400" dirty="0" err="1">
                <a:cs typeface="Baskerville"/>
              </a:rPr>
              <a:t>prava</a:t>
            </a:r>
            <a:r>
              <a:rPr lang="en-US" sz="1400" dirty="0">
                <a:cs typeface="Baskerville"/>
              </a:rPr>
              <a:t>?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b="1" dirty="0" err="1">
                <a:cs typeface="Baskerville"/>
              </a:rPr>
              <a:t>Nastavna</a:t>
            </a:r>
            <a:r>
              <a:rPr lang="en-US" sz="1400" b="1" dirty="0">
                <a:cs typeface="Baskerville"/>
              </a:rPr>
              <a:t> </a:t>
            </a:r>
            <a:r>
              <a:rPr lang="en-US" sz="1400" b="1" dirty="0" err="1">
                <a:cs typeface="Baskerville"/>
              </a:rPr>
              <a:t>jedinica</a:t>
            </a:r>
            <a:r>
              <a:rPr lang="en-US" sz="1400" b="1" dirty="0">
                <a:cs typeface="Baskerville"/>
              </a:rPr>
              <a:t> 3 </a:t>
            </a:r>
            <a:r>
              <a:rPr lang="en-US" sz="1400" b="1" dirty="0" err="1">
                <a:cs typeface="Baskerville"/>
              </a:rPr>
              <a:t>Treći</a:t>
            </a:r>
            <a:r>
              <a:rPr lang="en-US" sz="1400" b="1" dirty="0">
                <a:cs typeface="Baskerville"/>
              </a:rPr>
              <a:t> </a:t>
            </a:r>
            <a:r>
              <a:rPr lang="en-US" sz="1400" b="1" dirty="0" err="1">
                <a:cs typeface="Baskerville"/>
              </a:rPr>
              <a:t>razred</a:t>
            </a:r>
            <a:r>
              <a:rPr lang="en-US" sz="1400" b="1" dirty="0">
                <a:cs typeface="Baskerville"/>
              </a:rPr>
              <a:t>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cs typeface="Baskerville"/>
              </a:rPr>
              <a:t>3.	</a:t>
            </a:r>
            <a:r>
              <a:rPr lang="en-US" sz="1400" dirty="0" err="1">
                <a:cs typeface="Baskerville"/>
              </a:rPr>
              <a:t>Informirano</a:t>
            </a:r>
            <a:r>
              <a:rPr lang="en-US" sz="1400" dirty="0">
                <a:cs typeface="Baskerville"/>
              </a:rPr>
              <a:t> </a:t>
            </a:r>
            <a:r>
              <a:rPr lang="en-US" sz="1400" dirty="0" err="1">
                <a:cs typeface="Baskerville"/>
              </a:rPr>
              <a:t>donošenje</a:t>
            </a:r>
            <a:r>
              <a:rPr lang="en-US" sz="1400" dirty="0">
                <a:cs typeface="Baskerville"/>
              </a:rPr>
              <a:t> </a:t>
            </a:r>
            <a:r>
              <a:rPr lang="en-US" sz="1400" dirty="0" err="1">
                <a:cs typeface="Baskerville"/>
              </a:rPr>
              <a:t>odluke</a:t>
            </a:r>
            <a:r>
              <a:rPr lang="en-US" sz="1400" dirty="0">
                <a:cs typeface="Baskerville"/>
              </a:rPr>
              <a:t> o </a:t>
            </a:r>
            <a:r>
              <a:rPr lang="en-US" sz="1400" dirty="0" err="1">
                <a:cs typeface="Baskerville"/>
              </a:rPr>
              <a:t>kupnji</a:t>
            </a:r>
            <a:r>
              <a:rPr lang="en-US" sz="1400" dirty="0">
                <a:cs typeface="Baskerville"/>
              </a:rPr>
              <a:t>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b="1" dirty="0" err="1">
                <a:cs typeface="Baskerville"/>
              </a:rPr>
              <a:t>Nastavna</a:t>
            </a:r>
            <a:r>
              <a:rPr lang="en-US" sz="1400" b="1" dirty="0">
                <a:cs typeface="Baskerville"/>
              </a:rPr>
              <a:t> </a:t>
            </a:r>
            <a:r>
              <a:rPr lang="en-US" sz="1400" b="1" dirty="0" err="1">
                <a:cs typeface="Baskerville"/>
              </a:rPr>
              <a:t>jedinica</a:t>
            </a:r>
            <a:r>
              <a:rPr lang="en-US" sz="1400" b="1" dirty="0">
                <a:cs typeface="Baskerville"/>
              </a:rPr>
              <a:t> 4 </a:t>
            </a:r>
            <a:r>
              <a:rPr lang="en-US" sz="1400" b="1" dirty="0" err="1">
                <a:cs typeface="Baskerville"/>
              </a:rPr>
              <a:t>Četvrti</a:t>
            </a:r>
            <a:r>
              <a:rPr lang="en-US" sz="1400" b="1" dirty="0">
                <a:cs typeface="Baskerville"/>
              </a:rPr>
              <a:t> </a:t>
            </a:r>
            <a:r>
              <a:rPr lang="en-US" sz="1400" b="1" dirty="0" err="1">
                <a:cs typeface="Baskerville"/>
              </a:rPr>
              <a:t>razred</a:t>
            </a:r>
            <a:r>
              <a:rPr lang="en-US" sz="1400" b="1" dirty="0">
                <a:cs typeface="Baskerville"/>
              </a:rPr>
              <a:t>	</a:t>
            </a:r>
          </a:p>
          <a:p>
            <a:pPr>
              <a:lnSpc>
                <a:spcPct val="90000"/>
              </a:lnSpc>
              <a:buAutoNum type="arabicPeriod" startAt="4"/>
            </a:pPr>
            <a:r>
              <a:rPr lang="en-US" sz="1400" dirty="0" err="1" smtClean="0">
                <a:cs typeface="Baskerville"/>
              </a:rPr>
              <a:t>Što</a:t>
            </a:r>
            <a:r>
              <a:rPr lang="en-US" sz="1400" dirty="0" smtClean="0">
                <a:cs typeface="Baskerville"/>
              </a:rPr>
              <a:t> </a:t>
            </a:r>
            <a:r>
              <a:rPr lang="en-US" sz="1400" dirty="0">
                <a:cs typeface="Baskerville"/>
              </a:rPr>
              <a:t>je to marketing, a </a:t>
            </a:r>
            <a:r>
              <a:rPr lang="en-US" sz="1400" dirty="0" err="1">
                <a:cs typeface="Baskerville"/>
              </a:rPr>
              <a:t>što</a:t>
            </a:r>
            <a:r>
              <a:rPr lang="en-US" sz="1400" dirty="0">
                <a:cs typeface="Baskerville"/>
              </a:rPr>
              <a:t> </a:t>
            </a:r>
            <a:r>
              <a:rPr lang="en-US" sz="1400" dirty="0" err="1">
                <a:cs typeface="Baskerville"/>
              </a:rPr>
              <a:t>komunikacija</a:t>
            </a:r>
            <a:r>
              <a:rPr lang="en-US" sz="1400" dirty="0">
                <a:cs typeface="Baskerville"/>
              </a:rPr>
              <a:t>?	</a:t>
            </a:r>
            <a:endParaRPr lang="hr-BA" sz="1400" dirty="0" smtClean="0">
              <a:cs typeface="Baskerville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r-BA" sz="1400" dirty="0" smtClean="0">
                <a:cs typeface="Baskerville"/>
              </a:rPr>
              <a:t>4.1. Marketinška komunikacija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BA" sz="1400" dirty="0" smtClean="0">
                <a:cs typeface="Baskerville"/>
              </a:rPr>
              <a:t>4.2. Što je to oglašavanje?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BA" sz="1400" dirty="0" smtClean="0">
                <a:cs typeface="Baskerville"/>
              </a:rPr>
              <a:t>4.3. Mediji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BA" sz="1400" dirty="0" smtClean="0">
                <a:cs typeface="Baskerville"/>
              </a:rPr>
              <a:t>4.4. Biti „cool” ima svoju cijenu</a:t>
            </a:r>
            <a:endParaRPr lang="en-US" sz="1400" dirty="0">
              <a:cs typeface="Baskervill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5399" y="207620"/>
            <a:ext cx="7336750" cy="59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r-HR" sz="28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Što je to </a:t>
            </a:r>
            <a:r>
              <a:rPr lang="hr-HR" sz="2800" b="1" dirty="0" err="1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potrošanja</a:t>
            </a:r>
            <a:r>
              <a:rPr lang="hr-HR" sz="28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, a što potrošač? </a:t>
            </a:r>
            <a:endParaRPr lang="en-US" sz="2800" b="1" dirty="0">
              <a:solidFill>
                <a:schemeClr val="tx1">
                  <a:lumMod val="75000"/>
                </a:scheme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034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47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BA" dirty="0" err="1" smtClean="0">
                <a:latin typeface="Baskerville"/>
                <a:cs typeface="Baskerville"/>
              </a:rPr>
              <a:t>O</a:t>
            </a:r>
            <a:r>
              <a:rPr lang="en-US" dirty="0" err="1" smtClean="0">
                <a:latin typeface="Baskerville"/>
                <a:cs typeface="Baskerville"/>
              </a:rPr>
              <a:t>dluke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potrošača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direktno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utječu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na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cjelokupno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društvo</a:t>
            </a:r>
            <a:endParaRPr lang="hr-BA" dirty="0" smtClean="0">
              <a:latin typeface="Baskerville"/>
              <a:cs typeface="Baskerville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BA" dirty="0" err="1">
                <a:latin typeface="Baskerville"/>
                <a:cs typeface="Baskerville"/>
              </a:rPr>
              <a:t>O</a:t>
            </a:r>
            <a:r>
              <a:rPr lang="en-US" dirty="0" err="1" smtClean="0">
                <a:latin typeface="Baskerville"/>
                <a:cs typeface="Baskerville"/>
              </a:rPr>
              <a:t>dabirom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određenih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proizvoda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i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usluga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koristimo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našu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potrošačku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moć</a:t>
            </a:r>
            <a:r>
              <a:rPr lang="en-US" dirty="0">
                <a:latin typeface="Baskerville"/>
                <a:cs typeface="Baskerville"/>
              </a:rPr>
              <a:t> da </a:t>
            </a:r>
            <a:r>
              <a:rPr lang="en-US" dirty="0" err="1">
                <a:latin typeface="Baskerville"/>
                <a:cs typeface="Baskerville"/>
              </a:rPr>
              <a:t>promoviramo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određene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vrijednosti</a:t>
            </a:r>
            <a:r>
              <a:rPr lang="en-US" dirty="0">
                <a:latin typeface="Baskerville"/>
                <a:cs typeface="Baskerville"/>
              </a:rPr>
              <a:t>, </a:t>
            </a:r>
            <a:r>
              <a:rPr lang="en-US" dirty="0" err="1">
                <a:latin typeface="Baskerville"/>
                <a:cs typeface="Baskerville"/>
              </a:rPr>
              <a:t>ljude</a:t>
            </a:r>
            <a:r>
              <a:rPr lang="en-US" dirty="0">
                <a:latin typeface="Baskerville"/>
                <a:cs typeface="Baskerville"/>
              </a:rPr>
              <a:t>, </a:t>
            </a:r>
            <a:r>
              <a:rPr lang="en-US" dirty="0" err="1">
                <a:latin typeface="Baskerville"/>
                <a:cs typeface="Baskerville"/>
              </a:rPr>
              <a:t>okoliš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endParaRPr lang="hr-BA" dirty="0" smtClean="0">
              <a:latin typeface="Baskerville"/>
              <a:cs typeface="Baskerville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BA" dirty="0" smtClean="0">
                <a:latin typeface="Baskerville"/>
                <a:cs typeface="Baskerville"/>
              </a:rPr>
              <a:t>M</a:t>
            </a:r>
            <a:r>
              <a:rPr lang="en-US" dirty="0" err="1" smtClean="0">
                <a:latin typeface="Baskerville"/>
                <a:cs typeface="Baskerville"/>
              </a:rPr>
              <a:t>udro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donošenje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odluka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proizlazi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iz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poznavanja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vlastitih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prava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i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obveza</a:t>
            </a:r>
            <a:r>
              <a:rPr lang="en-US" dirty="0">
                <a:latin typeface="Baskerville"/>
                <a:cs typeface="Baskerville"/>
              </a:rPr>
              <a:t> u </a:t>
            </a:r>
            <a:r>
              <a:rPr lang="en-US" dirty="0" err="1">
                <a:latin typeface="Baskerville"/>
                <a:cs typeface="Baskerville"/>
              </a:rPr>
              <a:t>ulozi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potrošača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i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proaktivnom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djelovanju</a:t>
            </a:r>
            <a:r>
              <a:rPr lang="en-US" dirty="0">
                <a:latin typeface="Baskerville"/>
                <a:cs typeface="Baskerville"/>
              </a:rPr>
              <a:t>  </a:t>
            </a:r>
            <a:r>
              <a:rPr lang="en-US" dirty="0" err="1">
                <a:latin typeface="Baskerville"/>
                <a:cs typeface="Baskerville"/>
              </a:rPr>
              <a:t>na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tržištu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širom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otvorenih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potrošačkih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očiju</a:t>
            </a:r>
            <a:endParaRPr lang="hr-HR" b="1" dirty="0">
              <a:latin typeface="Baskerville"/>
              <a:cs typeface="Baskerville"/>
            </a:endParaRPr>
          </a:p>
          <a:p>
            <a:endParaRPr lang="en-US" u="sng" dirty="0">
              <a:latin typeface="Baskervill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a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97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Nastavna jedinica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a-IN" dirty="0" smtClean="0"/>
              <a:t>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1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930134" y="838562"/>
            <a:ext cx="7556454" cy="40607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b="1" dirty="0"/>
              <a:t>Potrošnja</a:t>
            </a:r>
            <a:r>
              <a:rPr lang="hr-HR" sz="1800" dirty="0"/>
              <a:t> predstavlja jedan svakodnevan i vrlo nužan proces i pojavu u kojem svi na neki način sudjelujemo. </a:t>
            </a:r>
            <a:endParaRPr lang="hr-BA" sz="1800" dirty="0"/>
          </a:p>
          <a:p>
            <a:r>
              <a:rPr lang="hr-HR" sz="1800" dirty="0"/>
              <a:t>Potrošnja, u suštini, predstavlja proces u kojem ljudi koriste i troše proizvode i usluge radi dobivanja koristi za koju su bili inicijalno i </a:t>
            </a:r>
            <a:r>
              <a:rPr lang="hr-HR" sz="1800" dirty="0" smtClean="0"/>
              <a:t>osmišljeni</a:t>
            </a:r>
          </a:p>
          <a:p>
            <a:endParaRPr lang="hr-HR" sz="1800" dirty="0" smtClean="0"/>
          </a:p>
          <a:p>
            <a:r>
              <a:rPr lang="hr-HR" sz="1800" b="1" dirty="0"/>
              <a:t>Potrošač</a:t>
            </a:r>
            <a:r>
              <a:rPr lang="hr-HR" sz="1800" dirty="0"/>
              <a:t> može biti svatko; šestogodišnjak koji moli mamu da mu kupi gumene bombone ili direktor poduzeća koji odlučuje o ulaganju u skupi informacijski </a:t>
            </a:r>
            <a:r>
              <a:rPr lang="hr-HR" sz="1800" dirty="0" smtClean="0"/>
              <a:t>sustav</a:t>
            </a:r>
          </a:p>
          <a:p>
            <a:r>
              <a:rPr lang="hr-HR" sz="1800" dirty="0" smtClean="0"/>
              <a:t>Predmetom </a:t>
            </a:r>
            <a:r>
              <a:rPr lang="hr-HR" sz="1800" dirty="0"/>
              <a:t>potrošnje nisu samo proizvodi i usluge poput hrane ili šišanja, «trošimo» glazbu, demokraciju ili nogometnu </a:t>
            </a:r>
            <a:r>
              <a:rPr lang="hr-HR" sz="1800" dirty="0" smtClean="0"/>
              <a:t>utakmicu</a:t>
            </a:r>
            <a:endParaRPr lang="hr-HR" sz="1800" b="1" dirty="0">
              <a:cs typeface="Baskervill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5399" y="207620"/>
            <a:ext cx="733675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r-HR" sz="28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Što je to potrošnja, a što potrošač? </a:t>
            </a:r>
            <a:endParaRPr lang="en-US" sz="2800" b="1" dirty="0">
              <a:solidFill>
                <a:schemeClr val="tx1">
                  <a:lumMod val="75000"/>
                </a:scheme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27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930134" y="838562"/>
            <a:ext cx="7556454" cy="40607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/>
              <a:t>Iako potrošnja sama po sebi nije problematična, s obzirom da je u suvremenom svijetu prevelika i u većini slučajeva suvišna, ona postaje izvorom mnogih problema. </a:t>
            </a:r>
            <a:endParaRPr lang="hr-HR" sz="1800" dirty="0" smtClean="0"/>
          </a:p>
          <a:p>
            <a:endParaRPr lang="hr-HR" sz="1800" dirty="0" smtClean="0"/>
          </a:p>
          <a:p>
            <a:r>
              <a:rPr lang="hr-HR" sz="1800" dirty="0"/>
              <a:t>Odgovorna potrošnja se odnosi na savjestan i odgovoran pristup potrošnji i svih posljedica na okoliš, kulturu i društvo. </a:t>
            </a:r>
            <a:endParaRPr lang="hr-HR" sz="1800" dirty="0" smtClean="0"/>
          </a:p>
          <a:p>
            <a:endParaRPr lang="hr-HR" sz="1800" dirty="0" smtClean="0"/>
          </a:p>
          <a:p>
            <a:r>
              <a:rPr lang="hr-HR" sz="1800" dirty="0"/>
              <a:t>Suvremeni potrošač nije izoliran u trenutku donošenja odluke o kupnji, već je pod utjecajem mnogih elemenata, a posebno suvremenog fenomena </a:t>
            </a:r>
            <a:r>
              <a:rPr lang="hr-HR" sz="1800" b="1" dirty="0"/>
              <a:t>«konzumerističke kulture» ili «potrošačkog društva</a:t>
            </a:r>
            <a:r>
              <a:rPr lang="hr-HR" sz="1800" b="1" dirty="0" smtClean="0"/>
              <a:t>»</a:t>
            </a:r>
            <a:endParaRPr lang="hr-HR" sz="1800" b="1" dirty="0">
              <a:cs typeface="Baskervill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5399" y="207620"/>
            <a:ext cx="7336750" cy="59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r-HR" sz="28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Što je to </a:t>
            </a:r>
            <a:r>
              <a:rPr lang="hr-HR" sz="2800" b="1" dirty="0" err="1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potrošanja</a:t>
            </a:r>
            <a:r>
              <a:rPr lang="hr-HR" sz="28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, a što potrošač? </a:t>
            </a:r>
            <a:endParaRPr lang="en-US" sz="2800" b="1" dirty="0">
              <a:solidFill>
                <a:schemeClr val="tx1">
                  <a:lumMod val="75000"/>
                </a:scheme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453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930134" y="838562"/>
            <a:ext cx="7556454" cy="40607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/>
              <a:t>Potrebe i želje nisu sinonimi, iako se kolokvijalno vrlo često tako koriste. U ekonomskom, a i potrošačkom smislu postoji značajna razlika između dva pojma. </a:t>
            </a:r>
            <a:endParaRPr lang="hr-BA" sz="1800" dirty="0"/>
          </a:p>
          <a:p>
            <a:pPr marL="0" indent="0">
              <a:buNone/>
            </a:pPr>
            <a:endParaRPr lang="hr-BA" sz="1800" dirty="0"/>
          </a:p>
          <a:p>
            <a:r>
              <a:rPr lang="hr-HR" sz="1800" dirty="0"/>
              <a:t>Potreba predstavlja nešto esencijalno za naše postojanje i vlastitu dobrobit. Može biti fizička potreba poput gladi ili žeđi ili može biti potreba za nečim poput krova nad glavom bez čega bi naš život bio izrazito neugodan. </a:t>
            </a:r>
            <a:endParaRPr lang="hr-HR" sz="1800" dirty="0" smtClean="0"/>
          </a:p>
          <a:p>
            <a:endParaRPr lang="hr-HR" sz="1800" dirty="0"/>
          </a:p>
          <a:p>
            <a:endParaRPr lang="hr-HR" sz="1800" dirty="0" smtClean="0"/>
          </a:p>
          <a:p>
            <a:endParaRPr lang="hr-BA" sz="18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5399" y="207620"/>
            <a:ext cx="7336750" cy="59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r-HR" sz="28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Što nam treba, a što želimo? </a:t>
            </a:r>
            <a:endParaRPr lang="en-US" sz="2800" b="1" dirty="0">
              <a:solidFill>
                <a:schemeClr val="tx1">
                  <a:lumMod val="75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220" y="3512322"/>
            <a:ext cx="3662058" cy="1239713"/>
          </a:xfrm>
          <a:prstGeom prst="rect">
            <a:avLst/>
          </a:prstGeom>
        </p:spPr>
      </p:pic>
      <p:pic>
        <p:nvPicPr>
          <p:cNvPr id="4097" name="Picture 1" descr="https://gene84.files.wordpress.com/2010/07/want-vs-nee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36" b="39157"/>
          <a:stretch>
            <a:fillRect/>
          </a:stretch>
        </p:blipFill>
        <p:spPr bwMode="auto">
          <a:xfrm>
            <a:off x="0" y="0"/>
            <a:ext cx="52768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5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Nastavna jedinica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a-IN" dirty="0" smtClean="0"/>
              <a:t>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6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Template 3">
      <a:dk1>
        <a:srgbClr val="414141"/>
      </a:dk1>
      <a:lt1>
        <a:sysClr val="window" lastClr="FFFFFF"/>
      </a:lt1>
      <a:dk2>
        <a:srgbClr val="D9D9D9"/>
      </a:dk2>
      <a:lt2>
        <a:srgbClr val="FFFFFF"/>
      </a:lt2>
      <a:accent1>
        <a:srgbClr val="9C2A27"/>
      </a:accent1>
      <a:accent2>
        <a:srgbClr val="1B3651"/>
      </a:accent2>
      <a:accent3>
        <a:srgbClr val="E6292F"/>
      </a:accent3>
      <a:accent4>
        <a:srgbClr val="2EA962"/>
      </a:accent4>
      <a:accent5>
        <a:srgbClr val="F3EB39"/>
      </a:accent5>
      <a:accent6>
        <a:srgbClr val="6E54A6"/>
      </a:accent6>
      <a:hlink>
        <a:srgbClr val="F36019"/>
      </a:hlink>
      <a:folHlink>
        <a:srgbClr val="F36019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37988</TotalTime>
  <Words>1593</Words>
  <Application>Microsoft Office PowerPoint</Application>
  <PresentationFormat>On-screen Show (16:9)</PresentationFormat>
  <Paragraphs>157</Paragraphs>
  <Slides>26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Theme3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HubSpot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Volpe</dc:creator>
  <cp:lastModifiedBy>Marina</cp:lastModifiedBy>
  <cp:revision>348</cp:revision>
  <dcterms:created xsi:type="dcterms:W3CDTF">2013-04-17T22:01:51Z</dcterms:created>
  <dcterms:modified xsi:type="dcterms:W3CDTF">2016-06-30T20:07:35Z</dcterms:modified>
</cp:coreProperties>
</file>